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theme/themeOverride4.xml" ContentType="application/vnd.openxmlformats-officedocument.themeOverride+xml"/>
  <Override PartName="/ppt/notesSlides/notesSlide41.xml" ContentType="application/vnd.openxmlformats-officedocument.presentationml.notesSlide+xml"/>
  <Override PartName="/ppt/theme/themeOverride5.xml" ContentType="application/vnd.openxmlformats-officedocument.themeOverride+xml"/>
  <Override PartName="/ppt/notesSlides/notesSlide42.xml" ContentType="application/vnd.openxmlformats-officedocument.presentationml.notesSlide+xml"/>
  <Override PartName="/ppt/theme/themeOverride6.xml" ContentType="application/vnd.openxmlformats-officedocument.themeOverride+xml"/>
  <Override PartName="/ppt/notesSlides/notesSlide43.xml" ContentType="application/vnd.openxmlformats-officedocument.presentationml.notesSlide+xml"/>
  <Override PartName="/ppt/theme/themeOverride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82"/>
  </p:notesMasterIdLst>
  <p:handoutMasterIdLst>
    <p:handoutMasterId r:id="rId83"/>
  </p:handoutMasterIdLst>
  <p:sldIdLst>
    <p:sldId id="582" r:id="rId2"/>
    <p:sldId id="686" r:id="rId3"/>
    <p:sldId id="617" r:id="rId4"/>
    <p:sldId id="699" r:id="rId5"/>
    <p:sldId id="700" r:id="rId6"/>
    <p:sldId id="720" r:id="rId7"/>
    <p:sldId id="721" r:id="rId8"/>
    <p:sldId id="722" r:id="rId9"/>
    <p:sldId id="622" r:id="rId10"/>
    <p:sldId id="701" r:id="rId11"/>
    <p:sldId id="702" r:id="rId12"/>
    <p:sldId id="703" r:id="rId13"/>
    <p:sldId id="704" r:id="rId14"/>
    <p:sldId id="707" r:id="rId15"/>
    <p:sldId id="708" r:id="rId16"/>
    <p:sldId id="710" r:id="rId17"/>
    <p:sldId id="712" r:id="rId18"/>
    <p:sldId id="713" r:id="rId19"/>
    <p:sldId id="714" r:id="rId20"/>
    <p:sldId id="715" r:id="rId21"/>
    <p:sldId id="716" r:id="rId22"/>
    <p:sldId id="717" r:id="rId23"/>
    <p:sldId id="723" r:id="rId24"/>
    <p:sldId id="724" r:id="rId25"/>
    <p:sldId id="725" r:id="rId26"/>
    <p:sldId id="726" r:id="rId27"/>
    <p:sldId id="727" r:id="rId28"/>
    <p:sldId id="648" r:id="rId29"/>
    <p:sldId id="733" r:id="rId30"/>
    <p:sldId id="734" r:id="rId31"/>
    <p:sldId id="735" r:id="rId32"/>
    <p:sldId id="732" r:id="rId33"/>
    <p:sldId id="736" r:id="rId34"/>
    <p:sldId id="737" r:id="rId35"/>
    <p:sldId id="738" r:id="rId36"/>
    <p:sldId id="739" r:id="rId37"/>
    <p:sldId id="647" r:id="rId38"/>
    <p:sldId id="654" r:id="rId39"/>
    <p:sldId id="655" r:id="rId40"/>
    <p:sldId id="656" r:id="rId41"/>
    <p:sldId id="660" r:id="rId42"/>
    <p:sldId id="661" r:id="rId43"/>
    <p:sldId id="662" r:id="rId44"/>
    <p:sldId id="663" r:id="rId45"/>
    <p:sldId id="664" r:id="rId46"/>
    <p:sldId id="665" r:id="rId47"/>
    <p:sldId id="666" r:id="rId48"/>
    <p:sldId id="667" r:id="rId49"/>
    <p:sldId id="669" r:id="rId50"/>
    <p:sldId id="670" r:id="rId51"/>
    <p:sldId id="671" r:id="rId52"/>
    <p:sldId id="672" r:id="rId53"/>
    <p:sldId id="673" r:id="rId54"/>
    <p:sldId id="674" r:id="rId55"/>
    <p:sldId id="675" r:id="rId56"/>
    <p:sldId id="740" r:id="rId57"/>
    <p:sldId id="741" r:id="rId58"/>
    <p:sldId id="742" r:id="rId59"/>
    <p:sldId id="743" r:id="rId60"/>
    <p:sldId id="744" r:id="rId61"/>
    <p:sldId id="745" r:id="rId62"/>
    <p:sldId id="746" r:id="rId63"/>
    <p:sldId id="747" r:id="rId64"/>
    <p:sldId id="748" r:id="rId65"/>
    <p:sldId id="749" r:id="rId66"/>
    <p:sldId id="695" r:id="rId67"/>
    <p:sldId id="696" r:id="rId68"/>
    <p:sldId id="697" r:id="rId69"/>
    <p:sldId id="698" r:id="rId70"/>
    <p:sldId id="644" r:id="rId71"/>
    <p:sldId id="625" r:id="rId72"/>
    <p:sldId id="627" r:id="rId73"/>
    <p:sldId id="628" r:id="rId74"/>
    <p:sldId id="629" r:id="rId75"/>
    <p:sldId id="635" r:id="rId76"/>
    <p:sldId id="636" r:id="rId77"/>
    <p:sldId id="639" r:id="rId78"/>
    <p:sldId id="643" r:id="rId79"/>
    <p:sldId id="591" r:id="rId80"/>
    <p:sldId id="642"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0804" autoAdjust="0"/>
  </p:normalViewPr>
  <p:slideViewPr>
    <p:cSldViewPr snapToGrid="0" snapToObjects="1">
      <p:cViewPr varScale="1">
        <p:scale>
          <a:sx n="94" d="100"/>
          <a:sy n="94" d="100"/>
        </p:scale>
        <p:origin x="194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1/26/2016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1/26/2016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What is high-performance computing? It uses cutting-edge computing techniques to solve data or computing intensve tasks. It’s different from the computational work you do everyday, such as get the sum of a number column in excel, calculate the regression line of dataset with 100 records. Some complex computing task may take weeks months or even cannot finish in your lifetime if you run them in a serial way in an ordinary PC.</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HPComputing is often conducted in supercomputer, supercomputer is the class of . You can find such computer in the HPC center in our university, in Google, Amazon, IBM. All these super companies and top research institutes. Rule of thumb….</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How do you judge the power of a computer? The most commonly used index is floating point Operations per second, or you can call Flops in short. Flops is calculated by multiplying number of cores, …., clock rate… the number of Flops can be down per Hz (Cycle).</a:t>
            </a:r>
          </a:p>
        </p:txBody>
      </p:sp>
      <p:sp>
        <p:nvSpPr>
          <p:cNvPr id="98" name="Shape 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3356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831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18" name="Shape 1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599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476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53" name="Shape 15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14</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3087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60" name="Shape 1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15</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0363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76" name="Shape 17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16</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094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4" name="Shape 19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17</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467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201" name="Shape 20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18</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24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317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1616025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217" name="Shape 2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17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225" name="Shape 2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269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In CS, you may often heard the word scalability. </a:t>
            </a:r>
            <a:r>
              <a:rPr lang="en-US" sz="1200" b="0" i="0" u="none" strike="noStrike" cap="none" baseline="0" dirty="0" smtClean="0">
                <a:solidFill>
                  <a:schemeClr val="dk1"/>
                </a:solidFill>
                <a:latin typeface="Calibri"/>
                <a:ea typeface="Calibri"/>
                <a:cs typeface="Calibri"/>
                <a:sym typeface="Calibri"/>
              </a:rPr>
              <a:t>Scalability </a:t>
            </a:r>
            <a:r>
              <a:rPr lang="en-US" sz="1200" b="0" i="0" u="none" strike="noStrike" cap="none" baseline="0" dirty="0">
                <a:solidFill>
                  <a:schemeClr val="dk1"/>
                </a:solidFill>
                <a:latin typeface="Calibri"/>
                <a:ea typeface="Calibri"/>
                <a:cs typeface="Calibri"/>
                <a:sym typeface="Calibri"/>
              </a:rPr>
              <a:t>refers to the suitability of a program for parallelization. Or in other words, whether the workload to solve a certain problem can be well allocated in multiple processors. There are a few indicators for </a:t>
            </a:r>
            <a:r>
              <a:rPr lang="en-US" sz="1200" b="0" i="0" u="none" strike="noStrike" cap="none" baseline="0" dirty="0" smtClean="0">
                <a:solidFill>
                  <a:schemeClr val="dk1"/>
                </a:solidFill>
                <a:latin typeface="Calibri"/>
                <a:ea typeface="Calibri"/>
                <a:cs typeface="Calibri"/>
                <a:sym typeface="Calibri"/>
              </a:rPr>
              <a:t>scalability. </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The first one is speedup. It refers to how many times faster your program can run by using more processors. For example, if your program takes (1) minute using 1 processor and takes half minute using 2 processor. Your program got a 2 times speedup.</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(2) Efficiency measures whether the speedup is propositional to the number of processors that you use. When you are adding more processors run your program, if the program needs more cores to reach a same amount of speedup, it is not so efficient. E is a number between 0 and 1, the more closer it is to 1, the more efficient it is.</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dirty="0">
                <a:solidFill>
                  <a:schemeClr val="dk1"/>
                </a:solidFill>
                <a:latin typeface="Calibri"/>
                <a:ea typeface="Calibri"/>
                <a:cs typeface="Calibri"/>
                <a:sym typeface="Calibri"/>
              </a:rPr>
              <a:t>(3) The 3</a:t>
            </a:r>
            <a:r>
              <a:rPr lang="en-US" sz="1200" b="0" i="0" u="none" strike="noStrike" cap="none" baseline="30000" dirty="0">
                <a:solidFill>
                  <a:schemeClr val="dk1"/>
                </a:solidFill>
                <a:latin typeface="Calibri"/>
                <a:ea typeface="Calibri"/>
                <a:cs typeface="Calibri"/>
                <a:sym typeface="Calibri"/>
              </a:rPr>
              <a:t>rd</a:t>
            </a:r>
            <a:r>
              <a:rPr lang="en-US" sz="1200" b="0" i="0" u="none" strike="noStrike" cap="none" baseline="0" dirty="0">
                <a:solidFill>
                  <a:schemeClr val="dk1"/>
                </a:solidFill>
                <a:latin typeface="Calibri"/>
                <a:ea typeface="Calibri"/>
                <a:cs typeface="Calibri"/>
                <a:sym typeface="Calibri"/>
              </a:rPr>
              <a:t> one is scaled efficiency, it measures whether your program can solve larger problem by using more processors. For example, assume that your program can process an 1GB RS image with 1 processor in 1 minute, and it can process a 8GB image with 8 processor still in 1 minute, your program has high scaled efficiency. If it takes much longer time than 1 min. to process the 8GB image with 8 processors, your program has lower scaled efficiency.</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8629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28</a:t>
            </a:fld>
            <a:endParaRPr lang="en-US"/>
          </a:p>
        </p:txBody>
      </p:sp>
    </p:spTree>
    <p:extLst>
      <p:ext uri="{BB962C8B-B14F-4D97-AF65-F5344CB8AC3E}">
        <p14:creationId xmlns:p14="http://schemas.microsoft.com/office/powerpoint/2010/main" val="6853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7F67EF-3736-7E46-8A1D-DF566228707A}" type="slidenum">
              <a:rPr lang="en-US" smtClean="0"/>
              <a:t>29</a:t>
            </a:fld>
            <a:endParaRPr lang="en-US"/>
          </a:p>
        </p:txBody>
      </p:sp>
    </p:spTree>
    <p:extLst>
      <p:ext uri="{BB962C8B-B14F-4D97-AF65-F5344CB8AC3E}">
        <p14:creationId xmlns:p14="http://schemas.microsoft.com/office/powerpoint/2010/main" val="1562351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3000" dirty="0" smtClean="0"/>
              <a:t>Some clusters have multiple networks</a:t>
            </a:r>
            <a:endParaRPr lang="en-US" sz="3000" dirty="0"/>
          </a:p>
        </p:txBody>
      </p:sp>
      <p:sp>
        <p:nvSpPr>
          <p:cNvPr id="4" name="Slide Number Placeholder 3"/>
          <p:cNvSpPr>
            <a:spLocks noGrp="1"/>
          </p:cNvSpPr>
          <p:nvPr>
            <p:ph type="sldNum" sz="quarter" idx="10"/>
          </p:nvPr>
        </p:nvSpPr>
        <p:spPr/>
        <p:txBody>
          <a:bodyPr/>
          <a:lstStyle/>
          <a:p>
            <a:fld id="{937F67EF-3736-7E46-8A1D-DF566228707A}" type="slidenum">
              <a:rPr lang="en-US" smtClean="0"/>
              <a:t>30</a:t>
            </a:fld>
            <a:endParaRPr lang="en-US"/>
          </a:p>
        </p:txBody>
      </p:sp>
    </p:spTree>
    <p:extLst>
      <p:ext uri="{BB962C8B-B14F-4D97-AF65-F5344CB8AC3E}">
        <p14:creationId xmlns:p14="http://schemas.microsoft.com/office/powerpoint/2010/main" val="1826695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7F67EF-3736-7E46-8A1D-DF566228707A}" type="slidenum">
              <a:rPr lang="en-US" smtClean="0"/>
              <a:t>31</a:t>
            </a:fld>
            <a:endParaRPr lang="en-US"/>
          </a:p>
        </p:txBody>
      </p:sp>
    </p:spTree>
    <p:extLst>
      <p:ext uri="{BB962C8B-B14F-4D97-AF65-F5344CB8AC3E}">
        <p14:creationId xmlns:p14="http://schemas.microsoft.com/office/powerpoint/2010/main" val="409951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4133486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7F67EF-3736-7E46-8A1D-DF566228707A}" type="slidenum">
              <a:rPr lang="en-US" smtClean="0"/>
              <a:t>33</a:t>
            </a:fld>
            <a:endParaRPr lang="en-US"/>
          </a:p>
        </p:txBody>
      </p:sp>
    </p:spTree>
    <p:extLst>
      <p:ext uri="{BB962C8B-B14F-4D97-AF65-F5344CB8AC3E}">
        <p14:creationId xmlns:p14="http://schemas.microsoft.com/office/powerpoint/2010/main" val="3428695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lvl="0" indent="-304800" rtl="0">
              <a:spcBef>
                <a:spcPts val="0"/>
              </a:spcBef>
              <a:buClr>
                <a:schemeClr val="dk1"/>
              </a:buClr>
              <a:buSzPct val="100000"/>
              <a:buFont typeface="Arial"/>
              <a:buChar char="●"/>
            </a:pPr>
            <a:endParaRPr lang="en-US" sz="1200" dirty="0">
              <a:solidFill>
                <a:schemeClr val="dk1"/>
              </a:solidFill>
              <a:latin typeface="Calibri"/>
              <a:ea typeface="Calibri"/>
              <a:cs typeface="Calibri"/>
              <a:sym typeface="Calibri"/>
            </a:endParaRPr>
          </a:p>
        </p:txBody>
      </p:sp>
      <p:sp>
        <p:nvSpPr>
          <p:cNvPr id="287" name="Shape 2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76710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a:t>
            </a:fld>
            <a:endParaRPr lang="en-US"/>
          </a:p>
        </p:txBody>
      </p:sp>
    </p:spTree>
    <p:extLst>
      <p:ext uri="{BB962C8B-B14F-4D97-AF65-F5344CB8AC3E}">
        <p14:creationId xmlns:p14="http://schemas.microsoft.com/office/powerpoint/2010/main" val="387511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0"/>
              </a:spcBef>
              <a:buClr>
                <a:schemeClr val="dk1"/>
              </a:buClr>
              <a:buSzPct val="100000"/>
              <a:buFont typeface="Arial"/>
              <a:buChar char="●"/>
            </a:pPr>
            <a:endParaRPr lang="en-US" dirty="0">
              <a:solidFill>
                <a:schemeClr val="dk1"/>
              </a:solidFill>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3510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08022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Aft>
                <a:spcPts val="1200"/>
              </a:spcAft>
            </a:pPr>
            <a:r>
              <a:rPr lang="en-US" dirty="0" smtClean="0"/>
              <a:t>The expression cloud is commonly used in science to describe a large agglomeration of objects that visually appear from a distance as a cloud</a:t>
            </a:r>
          </a:p>
          <a:p>
            <a:pPr lvl="1">
              <a:spcAft>
                <a:spcPts val="1200"/>
              </a:spcAft>
            </a:pPr>
            <a:endParaRPr lang="en-US" dirty="0" smtClean="0"/>
          </a:p>
          <a:p>
            <a:pPr lvl="1">
              <a:spcAft>
                <a:spcPts val="1200"/>
              </a:spcAft>
            </a:pPr>
            <a:r>
              <a:rPr lang="en-US" dirty="0" smtClean="0"/>
              <a:t>It describes any set of things whose details are not inspected further in a given context.</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37</a:t>
            </a:fld>
            <a:endParaRPr lang="en-US"/>
          </a:p>
        </p:txBody>
      </p:sp>
    </p:spTree>
    <p:extLst>
      <p:ext uri="{BB962C8B-B14F-4D97-AF65-F5344CB8AC3E}">
        <p14:creationId xmlns:p14="http://schemas.microsoft.com/office/powerpoint/2010/main" val="1476544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Talk</a:t>
            </a:r>
            <a:r>
              <a:rPr lang="en-US" sz="1200" b="0" baseline="0" dirty="0" smtClean="0"/>
              <a:t> about </a:t>
            </a:r>
            <a:r>
              <a:rPr lang="en-US" altLang="zh-CN" sz="1200" b="0" dirty="0" smtClean="0"/>
              <a:t>Service Orchestration</a:t>
            </a:r>
          </a:p>
          <a:p>
            <a:r>
              <a:rPr lang="en-US" sz="1200" b="0" dirty="0" smtClean="0"/>
              <a:t>Talk about different roles in</a:t>
            </a:r>
            <a:r>
              <a:rPr lang="en-US" sz="1200" b="0" baseline="0" dirty="0" smtClean="0"/>
              <a:t> the model</a:t>
            </a:r>
            <a:endParaRPr lang="en-US" b="0" dirty="0"/>
          </a:p>
        </p:txBody>
      </p:sp>
      <p:sp>
        <p:nvSpPr>
          <p:cNvPr id="4" name="Slide Number Placeholder 3"/>
          <p:cNvSpPr>
            <a:spLocks noGrp="1"/>
          </p:cNvSpPr>
          <p:nvPr>
            <p:ph type="sldNum" sz="quarter" idx="10"/>
          </p:nvPr>
        </p:nvSpPr>
        <p:spPr/>
        <p:txBody>
          <a:bodyPr/>
          <a:lstStyle/>
          <a:p>
            <a:fld id="{6C8BC009-2ADF-2041-BCE7-F37E35972E70}" type="slidenum">
              <a:rPr lang="en-US" smtClean="0"/>
              <a:t>38</a:t>
            </a:fld>
            <a:endParaRPr lang="en-US"/>
          </a:p>
        </p:txBody>
      </p:sp>
    </p:spTree>
    <p:extLst>
      <p:ext uri="{BB962C8B-B14F-4D97-AF65-F5344CB8AC3E}">
        <p14:creationId xmlns:p14="http://schemas.microsoft.com/office/powerpoint/2010/main" val="646938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PaaS: a cloud computing model that delivers applications over the Internet</a:t>
            </a:r>
            <a:endParaRPr lang="en-US" dirty="0" smtClean="0"/>
          </a:p>
          <a:p>
            <a:r>
              <a:rPr lang="en-US" dirty="0" smtClean="0"/>
              <a:t>SaaS</a:t>
            </a:r>
            <a:r>
              <a:rPr lang="en-US" baseline="0" dirty="0" smtClean="0"/>
              <a:t>: </a:t>
            </a:r>
            <a:r>
              <a:rPr lang="en-US" sz="1200" b="0" i="0" kern="1200" dirty="0" smtClean="0">
                <a:solidFill>
                  <a:schemeClr val="tx1"/>
                </a:solidFill>
                <a:effectLst/>
                <a:latin typeface="+mn-lt"/>
                <a:ea typeface="+mn-ea"/>
                <a:cs typeface="+mn-cs"/>
              </a:rPr>
              <a:t>software licensing and delivery model in which software is licensed on a subscription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basis and is centrally hosted.</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39</a:t>
            </a:fld>
            <a:endParaRPr lang="en-US"/>
          </a:p>
        </p:txBody>
      </p:sp>
    </p:spTree>
    <p:extLst>
      <p:ext uri="{BB962C8B-B14F-4D97-AF65-F5344CB8AC3E}">
        <p14:creationId xmlns:p14="http://schemas.microsoft.com/office/powerpoint/2010/main" val="1178039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for start-ups, amazon provide technical supports for helping security, networking, etc.</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40</a:t>
            </a:fld>
            <a:endParaRPr lang="en-US"/>
          </a:p>
        </p:txBody>
      </p:sp>
    </p:spTree>
    <p:extLst>
      <p:ext uri="{BB962C8B-B14F-4D97-AF65-F5344CB8AC3E}">
        <p14:creationId xmlns:p14="http://schemas.microsoft.com/office/powerpoint/2010/main" val="166510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Parameter extraction requires complex geospatial processes (reformatting, </a:t>
            </a:r>
            <a:r>
              <a:rPr lang="en-US" dirty="0" err="1" smtClean="0"/>
              <a:t>reprojecting</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05ADB6B8-01C1-424E-B194-8B78217B9B3A}" type="slidenum">
              <a:rPr lang="en-US" smtClean="0"/>
              <a:t>48</a:t>
            </a:fld>
            <a:endParaRPr lang="en-US"/>
          </a:p>
        </p:txBody>
      </p:sp>
    </p:spTree>
    <p:extLst>
      <p:ext uri="{BB962C8B-B14F-4D97-AF65-F5344CB8AC3E}">
        <p14:creationId xmlns:p14="http://schemas.microsoft.com/office/powerpoint/2010/main" val="869814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6147"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F</a:t>
            </a:r>
          </a:p>
        </p:txBody>
      </p:sp>
    </p:spTree>
    <p:extLst>
      <p:ext uri="{BB962C8B-B14F-4D97-AF65-F5344CB8AC3E}">
        <p14:creationId xmlns:p14="http://schemas.microsoft.com/office/powerpoint/2010/main" val="1440091888"/>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8195"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F</a:t>
            </a:r>
          </a:p>
        </p:txBody>
      </p:sp>
    </p:spTree>
    <p:extLst>
      <p:ext uri="{BB962C8B-B14F-4D97-AF65-F5344CB8AC3E}">
        <p14:creationId xmlns:p14="http://schemas.microsoft.com/office/powerpoint/2010/main" val="1439750965"/>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8195"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F</a:t>
            </a:r>
          </a:p>
        </p:txBody>
      </p:sp>
    </p:spTree>
    <p:extLst>
      <p:ext uri="{BB962C8B-B14F-4D97-AF65-F5344CB8AC3E}">
        <p14:creationId xmlns:p14="http://schemas.microsoft.com/office/powerpoint/2010/main" val="887102206"/>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3316332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10243"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F</a:t>
            </a:r>
          </a:p>
        </p:txBody>
      </p:sp>
    </p:spTree>
    <p:extLst>
      <p:ext uri="{BB962C8B-B14F-4D97-AF65-F5344CB8AC3E}">
        <p14:creationId xmlns:p14="http://schemas.microsoft.com/office/powerpoint/2010/main" val="73365380"/>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12291"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S</a:t>
            </a:r>
          </a:p>
        </p:txBody>
      </p:sp>
    </p:spTree>
    <p:extLst>
      <p:ext uri="{BB962C8B-B14F-4D97-AF65-F5344CB8AC3E}">
        <p14:creationId xmlns:p14="http://schemas.microsoft.com/office/powerpoint/2010/main" val="1742646227"/>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14339"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S</a:t>
            </a:r>
          </a:p>
        </p:txBody>
      </p:sp>
    </p:spTree>
    <p:extLst>
      <p:ext uri="{BB962C8B-B14F-4D97-AF65-F5344CB8AC3E}">
        <p14:creationId xmlns:p14="http://schemas.microsoft.com/office/powerpoint/2010/main" val="463027513"/>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p:cNvSpPr>
          <p:nvPr>
            <p:ph type="sldImg"/>
          </p:nvPr>
        </p:nvSpPr>
        <p:spPr>
          <a:xfrm>
            <a:off x="1141413" y="754063"/>
            <a:ext cx="4391025" cy="3294062"/>
          </a:xfrm>
          <a:ln/>
          <a:extLst>
            <a:ext uri="{91240B29-F687-4F45-9708-019B960494DF}">
              <a14:hiddenLine xmlns:a14="http://schemas.microsoft.com/office/drawing/2010/main" w="1" cmpd="sng">
                <a:solidFill>
                  <a:schemeClr val="tx1"/>
                </a:solidFill>
                <a:miter lim="800000"/>
                <a:headEnd/>
                <a:tailEnd/>
              </a14:hiddenLine>
            </a:ext>
          </a:extLst>
        </p:spPr>
      </p:sp>
      <p:sp>
        <p:nvSpPr>
          <p:cNvPr id="16387"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a:t>S</a:t>
            </a:r>
          </a:p>
        </p:txBody>
      </p:sp>
    </p:spTree>
    <p:extLst>
      <p:ext uri="{BB962C8B-B14F-4D97-AF65-F5344CB8AC3E}">
        <p14:creationId xmlns:p14="http://schemas.microsoft.com/office/powerpoint/2010/main" val="1953031479"/>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Yahoo developed HDFS to compete with GFS (Google). Google developed </a:t>
            </a:r>
            <a:r>
              <a:rPr lang="en-US" dirty="0" err="1" smtClean="0"/>
              <a:t>MapReduce</a:t>
            </a:r>
            <a:r>
              <a:rPr lang="en-US" dirty="0" smtClean="0"/>
              <a:t> for their own system.</a:t>
            </a:r>
            <a:r>
              <a:rPr lang="en-US" baseline="0" dirty="0" smtClean="0"/>
              <a:t> </a:t>
            </a:r>
          </a:p>
          <a:p>
            <a:r>
              <a:rPr lang="en-US" baseline="0" dirty="0" smtClean="0"/>
              <a:t>Yarn for resource management. Queue system. </a:t>
            </a:r>
          </a:p>
          <a:p>
            <a:r>
              <a:rPr lang="en-US" baseline="0" dirty="0" err="1" smtClean="0"/>
              <a:t>Hbase</a:t>
            </a:r>
            <a:r>
              <a:rPr lang="en-US" baseline="0" dirty="0" smtClean="0"/>
              <a:t> – big table, column based database. OS version. SQL-like. </a:t>
            </a:r>
          </a:p>
          <a:p>
            <a:r>
              <a:rPr lang="en-US" baseline="0" dirty="0" smtClean="0"/>
              <a:t>	Hive for </a:t>
            </a:r>
            <a:r>
              <a:rPr lang="en-US" baseline="0" dirty="0" err="1" smtClean="0"/>
              <a:t>Hbase</a:t>
            </a:r>
            <a:endParaRPr lang="en-US" baseline="0" dirty="0" smtClean="0"/>
          </a:p>
          <a:p>
            <a:r>
              <a:rPr lang="en-US" baseline="0" dirty="0" smtClean="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67</a:t>
            </a:fld>
            <a:endParaRPr lang="en-US"/>
          </a:p>
        </p:txBody>
      </p:sp>
    </p:spTree>
    <p:extLst>
      <p:ext uri="{BB962C8B-B14F-4D97-AF65-F5344CB8AC3E}">
        <p14:creationId xmlns:p14="http://schemas.microsoft.com/office/powerpoint/2010/main" val="3345067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Yahoo developed HDFS to compete with GFS (Google). Google developed </a:t>
            </a:r>
            <a:r>
              <a:rPr lang="en-US" dirty="0" err="1" smtClean="0"/>
              <a:t>MapReduce</a:t>
            </a:r>
            <a:r>
              <a:rPr lang="en-US" dirty="0" smtClean="0"/>
              <a:t> for their own system.</a:t>
            </a:r>
            <a:r>
              <a:rPr lang="en-US" baseline="0" dirty="0" smtClean="0"/>
              <a:t> </a:t>
            </a:r>
          </a:p>
          <a:p>
            <a:r>
              <a:rPr lang="en-US" baseline="0" dirty="0" smtClean="0"/>
              <a:t>Yarn for resource management. Queue system. </a:t>
            </a:r>
          </a:p>
          <a:p>
            <a:r>
              <a:rPr lang="en-US" baseline="0" dirty="0" err="1" smtClean="0"/>
              <a:t>Hbase</a:t>
            </a:r>
            <a:r>
              <a:rPr lang="en-US" baseline="0" dirty="0" smtClean="0"/>
              <a:t> – big table, column based database. OS version. SQL-like. </a:t>
            </a:r>
          </a:p>
          <a:p>
            <a:r>
              <a:rPr lang="en-US" baseline="0" dirty="0" smtClean="0"/>
              <a:t>	Hive for </a:t>
            </a:r>
            <a:r>
              <a:rPr lang="en-US" baseline="0" dirty="0" err="1" smtClean="0"/>
              <a:t>Hbase</a:t>
            </a:r>
            <a:endParaRPr lang="en-US" baseline="0" dirty="0" smtClean="0"/>
          </a:p>
          <a:p>
            <a:r>
              <a:rPr lang="en-US" baseline="0" dirty="0" smtClean="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69</a:t>
            </a:fld>
            <a:endParaRPr lang="en-US"/>
          </a:p>
        </p:txBody>
      </p:sp>
    </p:spTree>
    <p:extLst>
      <p:ext uri="{BB962C8B-B14F-4D97-AF65-F5344CB8AC3E}">
        <p14:creationId xmlns:p14="http://schemas.microsoft.com/office/powerpoint/2010/main" val="2819071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70</a:t>
            </a:fld>
            <a:endParaRPr lang="en-US"/>
          </a:p>
        </p:txBody>
      </p:sp>
    </p:spTree>
    <p:extLst>
      <p:ext uri="{BB962C8B-B14F-4D97-AF65-F5344CB8AC3E}">
        <p14:creationId xmlns:p14="http://schemas.microsoft.com/office/powerpoint/2010/main" val="1797201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CyberGIS is Geographic information science and systems based on advanced cyberinfrastructure</a:t>
            </a:r>
          </a:p>
          <a:p>
            <a:endParaRPr lang="en-US" dirty="0"/>
          </a:p>
        </p:txBody>
      </p:sp>
      <p:sp>
        <p:nvSpPr>
          <p:cNvPr id="4" name="Slide Number Placeholder 3"/>
          <p:cNvSpPr>
            <a:spLocks noGrp="1"/>
          </p:cNvSpPr>
          <p:nvPr>
            <p:ph type="sldNum" sz="quarter" idx="10"/>
          </p:nvPr>
        </p:nvSpPr>
        <p:spPr/>
        <p:txBody>
          <a:bodyPr/>
          <a:lstStyle/>
          <a:p>
            <a:fld id="{7F5BC09D-6F6D-4F11-86C2-B0649BFB24F5}" type="slidenum">
              <a:rPr lang="en-US" altLang="en-US" smtClean="0"/>
              <a:pPr/>
              <a:t>71</a:t>
            </a:fld>
            <a:endParaRPr lang="en-US" altLang="en-US"/>
          </a:p>
        </p:txBody>
      </p:sp>
    </p:spTree>
    <p:extLst>
      <p:ext uri="{BB962C8B-B14F-4D97-AF65-F5344CB8AC3E}">
        <p14:creationId xmlns:p14="http://schemas.microsoft.com/office/powerpoint/2010/main" val="4133183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the kind of computational/hardware resources that</a:t>
            </a:r>
            <a:r>
              <a:rPr lang="en-US" baseline="0" dirty="0" smtClean="0"/>
              <a:t> our group has made use of and can be targeted by the GISolve Open Service API / Middleware.</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72</a:t>
            </a:fld>
            <a:endParaRPr lang="en-US"/>
          </a:p>
        </p:txBody>
      </p:sp>
    </p:spTree>
    <p:extLst>
      <p:ext uri="{BB962C8B-B14F-4D97-AF65-F5344CB8AC3E}">
        <p14:creationId xmlns:p14="http://schemas.microsoft.com/office/powerpoint/2010/main" val="420424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Tomlinson</a:t>
            </a:r>
            <a:r>
              <a:rPr lang="en-US" baseline="0" dirty="0" smtClean="0"/>
              <a:t> has been called the “Father of GIS” thanks to his leadership of the Canada Geographic Information System, the first computerized GIS.</a:t>
            </a:r>
          </a:p>
          <a:p>
            <a:r>
              <a:rPr lang="en-US" baseline="0" dirty="0" smtClean="0"/>
              <a:t>The </a:t>
            </a:r>
            <a:r>
              <a:rPr lang="en-US" baseline="0" dirty="0" err="1" smtClean="0"/>
              <a:t>Tflops</a:t>
            </a:r>
            <a:r>
              <a:rPr lang="en-US" baseline="0" dirty="0" smtClean="0"/>
              <a:t> number for ROGER is theoretical, it has not been benchmarked yet. It is undergoing testing now, and should be fully open for use before fall semester. For more information, contact Johnathan (</a:t>
            </a:r>
            <a:r>
              <a:rPr lang="en-US" baseline="0" dirty="0" err="1" smtClean="0"/>
              <a:t>jfr@Illinois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73</a:t>
            </a:fld>
            <a:endParaRPr lang="en-US"/>
          </a:p>
        </p:txBody>
      </p:sp>
    </p:spTree>
    <p:extLst>
      <p:ext uri="{BB962C8B-B14F-4D97-AF65-F5344CB8AC3E}">
        <p14:creationId xmlns:p14="http://schemas.microsoft.com/office/powerpoint/2010/main" val="87336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816473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74</a:t>
            </a:fld>
            <a:endParaRPr lang="en-US"/>
          </a:p>
        </p:txBody>
      </p:sp>
    </p:spTree>
    <p:extLst>
      <p:ext uri="{BB962C8B-B14F-4D97-AF65-F5344CB8AC3E}">
        <p14:creationId xmlns:p14="http://schemas.microsoft.com/office/powerpoint/2010/main" val="1571874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79</a:t>
            </a:fld>
            <a:endParaRPr lang="en-US"/>
          </a:p>
        </p:txBody>
      </p:sp>
    </p:spTree>
    <p:extLst>
      <p:ext uri="{BB962C8B-B14F-4D97-AF65-F5344CB8AC3E}">
        <p14:creationId xmlns:p14="http://schemas.microsoft.com/office/powerpoint/2010/main" val="59568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80</a:t>
            </a:fld>
            <a:endParaRPr lang="en-US"/>
          </a:p>
        </p:txBody>
      </p:sp>
    </p:spTree>
    <p:extLst>
      <p:ext uri="{BB962C8B-B14F-4D97-AF65-F5344CB8AC3E}">
        <p14:creationId xmlns:p14="http://schemas.microsoft.com/office/powerpoint/2010/main" val="364143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256592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1/26/2016 10:57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extLst>
      <p:ext uri="{BB962C8B-B14F-4D97-AF65-F5344CB8AC3E}">
        <p14:creationId xmlns:p14="http://schemas.microsoft.com/office/powerpoint/2010/main" val="193278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8</a:t>
            </a:fld>
            <a:endParaRPr lang="en-US"/>
          </a:p>
        </p:txBody>
      </p:sp>
    </p:spTree>
    <p:extLst>
      <p:ext uri="{BB962C8B-B14F-4D97-AF65-F5344CB8AC3E}">
        <p14:creationId xmlns:p14="http://schemas.microsoft.com/office/powerpoint/2010/main" val="2397395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301279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1/26/2016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2192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1/26/2016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n@illino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geonames.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aws.amazon.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https://webmail.illinois.edu/owa/redir.aspx?REF=MEXVYZ_4wdxswqtEwcj8LRyr2Uy_X0Aukkpu1iP8RobwjcmCUyPTCAFodHRwczovL3BvcnRhbC54c2VkZS5vcmcvdHJhaW5pbmcvb3ZlcnZpZXc."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urldefense.proofpoint.com/v2/url?u=http-3A__research.microsoft.com_en-2DUS_events_azure4researchtraining-2Dillinois2016_default.aspx&amp;d=BQMFAg&amp;c=8hUWFZcy2Z-Za5rBPlktOQ&amp;r=EaHXzznm1Y9jFAa58cGf6Ldhkj5coBqeCQan4KZMnsFQqaH5g0Vo4IiXOHP11T_F&amp;m=q9zoLCoQleR1UP3FGExXXGDAxUHPfgMOPNurAbACUXk&amp;s=OQM8Rg7h4ngSk1gJgJOhMwYNC4sZsCFCP_Pp3VOgJ0E&amp;e=" TargetMode="External"/><Relationship Id="rId4" Type="http://schemas.openxmlformats.org/officeDocument/2006/relationships/hyperlink" Target="https://webmail.illinois.edu/owa/redir.aspx?REF=sDSOc0HKCL6nqOF4_W-AEZTB0VCkYvGAK_E-qCJyNTrwjcmCUyPTCAFodHRwczovL3d3dy54c2VkZS5vcmcvd2ViL3h1cC9vbmxpbmUtdHJhaW5pbmc."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73.xml.rels><?xml version="1.0" encoding="UTF-8" standalone="yes"?>
<Relationships xmlns="http://schemas.openxmlformats.org/package/2006/relationships"><Relationship Id="rId3" Type="http://schemas.openxmlformats.org/officeDocument/2006/relationships/hyperlink" Target="https://www.nfb.ca/film/data_for_decisio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1.png"/><Relationship Id="rId4" Type="http://schemas.openxmlformats.org/officeDocument/2006/relationships/hyperlink" Target="https://goo.gl/8MpYC9"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hyperlink" Target="https://docs.google.com/spreadsheets/d/1zWkT6RnUiwvcYzEBIKCNHUIZFx0G-dJLBb_mml7r7Ys/edit?usp=shari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1574799"/>
          </a:xfrm>
        </p:spPr>
        <p:txBody>
          <a:bodyPr/>
          <a:lstStyle/>
          <a:p>
            <a:pPr>
              <a:lnSpc>
                <a:spcPct val="80000"/>
              </a:lnSpc>
              <a:spcBef>
                <a:spcPts val="450"/>
              </a:spcBef>
              <a:defRPr/>
            </a:pPr>
            <a:r>
              <a:rPr lang="en-US" sz="4000" b="1" dirty="0" smtClean="0"/>
              <a:t>High performance computing, cyberinfrastructure and GIS</a:t>
            </a:r>
            <a:endParaRPr lang="en-US" sz="4000" b="1" i="1" dirty="0">
              <a:latin typeface="Tahoma"/>
              <a:cs typeface="Tahoma"/>
            </a:endParaRPr>
          </a:p>
        </p:txBody>
      </p:sp>
      <p:sp>
        <p:nvSpPr>
          <p:cNvPr id="5" name="Rectangle 4"/>
          <p:cNvSpPr txBox="1">
            <a:spLocks noChangeArrowheads="1"/>
          </p:cNvSpPr>
          <p:nvPr/>
        </p:nvSpPr>
        <p:spPr>
          <a:xfrm>
            <a:off x="457200" y="2933700"/>
            <a:ext cx="82169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smtClean="0">
              <a:latin typeface="Tahoma" charset="0"/>
            </a:endParaRPr>
          </a:p>
          <a:p>
            <a:pPr>
              <a:lnSpc>
                <a:spcPct val="80000"/>
              </a:lnSpc>
              <a:buFont typeface="Wingdings" charset="0"/>
              <a:buNone/>
              <a:defRPr/>
            </a:pPr>
            <a:r>
              <a:rPr lang="en-US" dirty="0" smtClean="0">
                <a:latin typeface="+mn-lt"/>
              </a:rPr>
              <a:t>Dr. Junjun Yin</a:t>
            </a:r>
          </a:p>
          <a:p>
            <a:pPr>
              <a:lnSpc>
                <a:spcPct val="80000"/>
              </a:lnSpc>
              <a:spcBef>
                <a:spcPts val="450"/>
              </a:spcBef>
              <a:buFont typeface="Wingdings" charset="0"/>
              <a:buNone/>
              <a:defRPr/>
            </a:pPr>
            <a:endParaRPr lang="en-US" sz="1800" i="1" dirty="0" smtClean="0">
              <a:latin typeface="+mn-lt"/>
              <a:cs typeface="Tahoma"/>
            </a:endParaRPr>
          </a:p>
          <a:p>
            <a:pPr>
              <a:lnSpc>
                <a:spcPct val="80000"/>
              </a:lnSpc>
              <a:spcBef>
                <a:spcPts val="450"/>
              </a:spcBef>
              <a:buFont typeface="Wingdings" charset="0"/>
              <a:buNone/>
              <a:defRPr/>
            </a:pPr>
            <a:r>
              <a:rPr lang="en-US" sz="1800" i="1" dirty="0" smtClean="0">
                <a:latin typeface="+mn-lt"/>
                <a:cs typeface="Tahoma"/>
              </a:rPr>
              <a:t>CyberGIS Center for Advanced Digital and Spatial Studies</a:t>
            </a:r>
          </a:p>
          <a:p>
            <a:pPr>
              <a:lnSpc>
                <a:spcPct val="80000"/>
              </a:lnSpc>
              <a:spcBef>
                <a:spcPts val="450"/>
              </a:spcBef>
              <a:buFont typeface="Wingdings" charset="0"/>
              <a:buNone/>
              <a:defRPr/>
            </a:pPr>
            <a:r>
              <a:rPr lang="en-US" sz="1800" i="1" dirty="0" smtClean="0">
                <a:latin typeface="+mn-lt"/>
                <a:cs typeface="Tahoma"/>
              </a:rPr>
              <a:t>Department of Geography and Geographic Information Science</a:t>
            </a:r>
          </a:p>
          <a:p>
            <a:pPr>
              <a:lnSpc>
                <a:spcPct val="80000"/>
              </a:lnSpc>
              <a:spcBef>
                <a:spcPts val="450"/>
              </a:spcBef>
              <a:buFont typeface="Wingdings" charset="0"/>
              <a:buNone/>
              <a:defRPr/>
            </a:pPr>
            <a:r>
              <a:rPr lang="en-US" sz="1800" i="1" dirty="0" smtClean="0">
                <a:latin typeface="+mn-lt"/>
                <a:cs typeface="Tahoma"/>
              </a:rPr>
              <a:t>National Center for Supercomputing Applications</a:t>
            </a:r>
          </a:p>
          <a:p>
            <a:pPr>
              <a:lnSpc>
                <a:spcPct val="80000"/>
              </a:lnSpc>
              <a:spcBef>
                <a:spcPts val="450"/>
              </a:spcBef>
              <a:buFont typeface="Wingdings" charset="0"/>
              <a:buNone/>
              <a:defRPr/>
            </a:pPr>
            <a:r>
              <a:rPr lang="en-US" sz="1800" i="1" dirty="0" smtClean="0">
                <a:latin typeface="+mn-lt"/>
                <a:cs typeface="Tahoma"/>
              </a:rPr>
              <a:t>University of Illinois at Urbana-Champaign, IL, 61801, USA</a:t>
            </a:r>
          </a:p>
          <a:p>
            <a:pPr>
              <a:lnSpc>
                <a:spcPct val="80000"/>
              </a:lnSpc>
              <a:spcBef>
                <a:spcPts val="450"/>
              </a:spcBef>
              <a:buFont typeface="Wingdings" charset="0"/>
              <a:buNone/>
              <a:defRPr/>
            </a:pPr>
            <a:r>
              <a:rPr lang="en-US" sz="1800" i="1" dirty="0" smtClean="0">
                <a:latin typeface="+mn-lt"/>
                <a:cs typeface="Tahoma"/>
                <a:hlinkClick r:id="rId3"/>
              </a:rPr>
              <a:t>jyn@illinois.edu</a:t>
            </a:r>
            <a:endParaRPr lang="en-US" sz="1800" i="1" dirty="0">
              <a:latin typeface="+mn-lt"/>
              <a:cs typeface="Tahoma"/>
            </a:endParaRPr>
          </a:p>
          <a:p>
            <a:pPr>
              <a:lnSpc>
                <a:spcPct val="80000"/>
              </a:lnSpc>
              <a:spcBef>
                <a:spcPts val="450"/>
              </a:spcBef>
              <a:buFont typeface="Wingdings" charset="0"/>
              <a:buNone/>
              <a:defRPr/>
            </a:pPr>
            <a:endParaRPr lang="en-US" sz="1800" i="1" dirty="0" smtClean="0">
              <a:latin typeface="+mn-lt"/>
              <a:cs typeface="Tahoma"/>
            </a:endParaRPr>
          </a:p>
          <a:p>
            <a:pPr>
              <a:lnSpc>
                <a:spcPct val="80000"/>
              </a:lnSpc>
              <a:spcBef>
                <a:spcPts val="450"/>
              </a:spcBef>
              <a:buFont typeface="Wingdings" charset="0"/>
              <a:buNone/>
              <a:defRPr/>
            </a:pPr>
            <a:r>
              <a:rPr lang="en-US" sz="1800" i="1" dirty="0" smtClean="0">
                <a:latin typeface="+mn-lt"/>
                <a:cs typeface="Tahoma"/>
              </a:rPr>
              <a:t>January 26, 2016</a:t>
            </a:r>
          </a:p>
        </p:txBody>
      </p:sp>
    </p:spTree>
    <p:extLst>
      <p:ext uri="{BB962C8B-B14F-4D97-AF65-F5344CB8AC3E}">
        <p14:creationId xmlns:p14="http://schemas.microsoft.com/office/powerpoint/2010/main" val="3234867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918367"/>
            <a:ext cx="8229600" cy="603901"/>
          </a:xfrm>
          <a:prstGeom prst="rect">
            <a:avLst/>
          </a:prstGeom>
          <a:noFill/>
          <a:ln>
            <a:noFill/>
          </a:ln>
        </p:spPr>
        <p:txBody>
          <a:bodyPr lIns="91425" tIns="45700" rIns="91425" bIns="45700" anchor="ctr" anchorCtr="0">
            <a:noAutofit/>
          </a:bodyPr>
          <a:lstStyle/>
          <a:p>
            <a:pPr lvl="0">
              <a:spcBef>
                <a:spcPts val="0"/>
              </a:spcBef>
              <a:buClr>
                <a:schemeClr val="dk1"/>
              </a:buClr>
              <a:buSzPct val="25000"/>
            </a:pPr>
            <a:r>
              <a:rPr lang="en-US" sz="3000" b="1" dirty="0"/>
              <a:t>High Performance Computing</a:t>
            </a:r>
            <a:endParaRPr lang="en-US" sz="3000" b="1" i="0" u="none" strike="noStrike" cap="none" baseline="0" dirty="0">
              <a:solidFill>
                <a:schemeClr val="dk1"/>
              </a:solidFill>
              <a:ea typeface="Calibri"/>
              <a:cs typeface="Calibri"/>
              <a:sym typeface="Calibri"/>
            </a:endParaRPr>
          </a:p>
        </p:txBody>
      </p:sp>
      <p:sp>
        <p:nvSpPr>
          <p:cNvPr id="94" name="Shape 94"/>
          <p:cNvSpPr txBox="1">
            <a:spLocks noGrp="1"/>
          </p:cNvSpPr>
          <p:nvPr>
            <p:ph type="body" idx="1"/>
          </p:nvPr>
        </p:nvSpPr>
        <p:spPr>
          <a:xfrm>
            <a:off x="457200" y="1742209"/>
            <a:ext cx="8229600" cy="4045527"/>
          </a:xfrm>
          <a:prstGeom prst="rect">
            <a:avLst/>
          </a:prstGeom>
          <a:noFill/>
          <a:ln>
            <a:noFill/>
          </a:ln>
        </p:spPr>
        <p:txBody>
          <a:bodyPr lIns="91425" tIns="45700" rIns="91425" bIns="45700" anchor="t" anchorCtr="0">
            <a:noAutofit/>
          </a:bodyPr>
          <a:lstStyle/>
          <a:p>
            <a:pPr>
              <a:lnSpc>
                <a:spcPct val="90000"/>
              </a:lnSpc>
              <a:buClr>
                <a:schemeClr val="dk1"/>
              </a:buClr>
              <a:buSzPct val="100000"/>
            </a:pPr>
            <a:r>
              <a:rPr lang="en-US" dirty="0">
                <a:sym typeface="Calibri"/>
              </a:rPr>
              <a:t>High Performance Computing (HPC) is computation at the cutting-edge of modern computing technology, often done on a supercomputer.</a:t>
            </a:r>
          </a:p>
          <a:p>
            <a:pPr marR="0" lvl="0">
              <a:lnSpc>
                <a:spcPct val="90000"/>
              </a:lnSpc>
              <a:buClr>
                <a:schemeClr val="dk1"/>
              </a:buClr>
              <a:buSzPct val="100000"/>
            </a:pPr>
            <a:r>
              <a:rPr lang="en-US" dirty="0">
                <a:sym typeface="Calibri"/>
              </a:rPr>
              <a:t>A supercomputer is in the class of machines that rank among the fastest in the world</a:t>
            </a:r>
          </a:p>
          <a:p>
            <a:pPr marR="0" lvl="1">
              <a:lnSpc>
                <a:spcPct val="90000"/>
              </a:lnSpc>
              <a:buClr>
                <a:schemeClr val="dk1"/>
              </a:buClr>
              <a:buSzPct val="100000"/>
            </a:pPr>
            <a:r>
              <a:rPr lang="en-US" dirty="0">
                <a:sym typeface="Calibri"/>
              </a:rPr>
              <a:t>Rule of thumb: a supercomputer could be defined to be at least 100 times as powerful as a ordinary PC</a:t>
            </a:r>
          </a:p>
          <a:p>
            <a:pPr>
              <a:lnSpc>
                <a:spcPct val="90000"/>
              </a:lnSpc>
              <a:buClr>
                <a:schemeClr val="dk1"/>
              </a:buClr>
              <a:buSzPct val="100000"/>
            </a:pPr>
            <a:r>
              <a:rPr lang="en-US" dirty="0">
                <a:sym typeface="Calibri"/>
              </a:rPr>
              <a:t>Computer performance is measured in </a:t>
            </a:r>
            <a:r>
              <a:rPr lang="en-US" dirty="0" err="1">
                <a:sym typeface="Calibri"/>
              </a:rPr>
              <a:t>FLoating</a:t>
            </a:r>
            <a:r>
              <a:rPr lang="en-US" dirty="0">
                <a:sym typeface="Calibri"/>
              </a:rPr>
              <a:t> point Operations Per Second (FLOPS or flop/s)</a:t>
            </a:r>
          </a:p>
          <a:p>
            <a:pPr lvl="1">
              <a:lnSpc>
                <a:spcPct val="90000"/>
              </a:lnSpc>
              <a:buClr>
                <a:schemeClr val="dk1"/>
              </a:buClr>
              <a:buSzPct val="100000"/>
            </a:pPr>
            <a:r>
              <a:rPr lang="en-US" dirty="0">
                <a:sym typeface="Calibri"/>
              </a:rPr>
              <a:t>𝐹𝐿𝑂𝑃𝑆 = 𝑐𝑜𝑟𝑒𝑠 × 𝑐𝑙𝑜𝑐𝑘 rate ×Float point operation/C𝑦𝑐𝑙e</a:t>
            </a:r>
          </a:p>
          <a:p>
            <a:pPr lvl="1">
              <a:lnSpc>
                <a:spcPct val="90000"/>
              </a:lnSpc>
              <a:buClr>
                <a:schemeClr val="dk1"/>
              </a:buClr>
              <a:buSzPct val="100000"/>
            </a:pPr>
            <a:r>
              <a:rPr lang="en-US" dirty="0">
                <a:sym typeface="Calibri"/>
              </a:rPr>
              <a:t>Most microprocessors today can do 4 float point operation per clock cycle. Therefore a 2.5-GHz processor has a theoretical performance of 10 billion FLOPs = 10 GFLOPs</a:t>
            </a:r>
            <a:r>
              <a:rPr lang="en-US" dirty="0" smtClean="0">
                <a:sym typeface="Calibri"/>
              </a:rPr>
              <a:t>.</a:t>
            </a:r>
            <a:endParaRPr lang="en-US" dirty="0">
              <a:sym typeface="Calibri"/>
            </a:endParaRPr>
          </a:p>
        </p:txBody>
      </p:sp>
    </p:spTree>
    <p:extLst>
      <p:ext uri="{BB962C8B-B14F-4D97-AF65-F5344CB8AC3E}">
        <p14:creationId xmlns:p14="http://schemas.microsoft.com/office/powerpoint/2010/main" val="317833441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762158"/>
            <a:ext cx="8229600" cy="609283"/>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dirty="0">
                <a:sym typeface="Calibri"/>
              </a:rPr>
              <a:t>Development</a:t>
            </a:r>
            <a:r>
              <a:rPr lang="en-US" sz="3000" b="1" i="0" u="none" strike="noStrike" cap="none" baseline="0" dirty="0">
                <a:solidFill>
                  <a:schemeClr val="dk1"/>
                </a:solidFill>
                <a:ea typeface="Calibri"/>
                <a:cs typeface="Calibri"/>
                <a:sym typeface="Calibri"/>
              </a:rPr>
              <a:t> of supercomputers</a:t>
            </a:r>
          </a:p>
        </p:txBody>
      </p:sp>
      <p:sp>
        <p:nvSpPr>
          <p:cNvPr id="101" name="Shape 101"/>
          <p:cNvSpPr txBox="1">
            <a:spLocks noGrp="1"/>
          </p:cNvSpPr>
          <p:nvPr>
            <p:ph type="body" idx="1"/>
          </p:nvPr>
        </p:nvSpPr>
        <p:spPr>
          <a:xfrm>
            <a:off x="457200" y="1066800"/>
            <a:ext cx="8229600" cy="4906962"/>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endParaRPr lang="en-US" sz="2400" b="1" i="0" u="none" strike="noStrike" cap="none" baseline="0" dirty="0" smtClean="0">
              <a:solidFill>
                <a:schemeClr val="dk1"/>
              </a:solidFill>
              <a:latin typeface="Calibri"/>
              <a:ea typeface="Calibri"/>
              <a:cs typeface="Calibri"/>
              <a:sym typeface="Calibri"/>
            </a:endParaRPr>
          </a:p>
          <a:p>
            <a:pPr marR="0" lvl="0">
              <a:lnSpc>
                <a:spcPct val="90000"/>
              </a:lnSpc>
              <a:buClr>
                <a:schemeClr val="dk1"/>
              </a:buClr>
              <a:buSzPct val="100000"/>
            </a:pPr>
            <a:r>
              <a:rPr lang="en-US" dirty="0">
                <a:sym typeface="Calibri"/>
              </a:rPr>
              <a:t>Moore’s Law</a:t>
            </a:r>
          </a:p>
          <a:p>
            <a:pPr lvl="1">
              <a:lnSpc>
                <a:spcPct val="90000"/>
              </a:lnSpc>
              <a:buClr>
                <a:schemeClr val="dk1"/>
              </a:buClr>
              <a:buSzPct val="100000"/>
            </a:pPr>
            <a:r>
              <a:rPr lang="en-US" dirty="0">
                <a:sym typeface="Calibri"/>
              </a:rPr>
              <a:t>over the history of computing hardware, the number of transistors in a dense integrated circuit doubles approximately every two years.</a:t>
            </a:r>
          </a:p>
        </p:txBody>
      </p:sp>
      <p:pic>
        <p:nvPicPr>
          <p:cNvPr id="102" name="Shape 102"/>
          <p:cNvPicPr preferRelativeResize="0"/>
          <p:nvPr/>
        </p:nvPicPr>
        <p:blipFill rotWithShape="1">
          <a:blip r:embed="rId3">
            <a:alphaModFix/>
          </a:blip>
          <a:srcRect/>
          <a:stretch/>
        </p:blipFill>
        <p:spPr>
          <a:xfrm>
            <a:off x="2222305" y="2462471"/>
            <a:ext cx="4926639" cy="4120574"/>
          </a:xfrm>
          <a:prstGeom prst="rect">
            <a:avLst/>
          </a:prstGeom>
          <a:noFill/>
          <a:ln>
            <a:noFill/>
          </a:ln>
        </p:spPr>
      </p:pic>
      <p:sp>
        <p:nvSpPr>
          <p:cNvPr id="103" name="Shape 103"/>
          <p:cNvSpPr txBox="1"/>
          <p:nvPr/>
        </p:nvSpPr>
        <p:spPr>
          <a:xfrm>
            <a:off x="1018309" y="6390409"/>
            <a:ext cx="6598227" cy="369332"/>
          </a:xfrm>
          <a:prstGeom prst="rect">
            <a:avLst/>
          </a:prstGeom>
          <a:noFill/>
          <a:ln>
            <a:noFill/>
          </a:ln>
        </p:spPr>
        <p:txBody>
          <a:bodyPr lIns="91425" tIns="45700" rIns="91425" bIns="45700" anchor="t" anchorCtr="0">
            <a:noAutofit/>
          </a:bodyPr>
          <a:lstStyle/>
          <a:p>
            <a:pPr lvl="0" algn="ctr">
              <a:buSzPct val="25000"/>
            </a:pPr>
            <a:r>
              <a:rPr lang="en-US" sz="1400" dirty="0">
                <a:solidFill>
                  <a:schemeClr val="dk1"/>
                </a:solidFill>
                <a:latin typeface="Calibri"/>
                <a:ea typeface="Calibri"/>
                <a:cs typeface="Calibri"/>
                <a:sym typeface="Calibri"/>
              </a:rPr>
              <a:t>Source: https://en.wikipedia.org/wiki/Moore%27s_law</a:t>
            </a:r>
            <a:endParaRPr lang="en-US" sz="1400" b="0"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0651491"/>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783900"/>
            <a:ext cx="8229600" cy="5658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Development of supercomputers</a:t>
            </a:r>
          </a:p>
        </p:txBody>
      </p:sp>
      <p:sp>
        <p:nvSpPr>
          <p:cNvPr id="110" name="Shape 110"/>
          <p:cNvSpPr txBox="1">
            <a:spLocks noGrp="1"/>
          </p:cNvSpPr>
          <p:nvPr>
            <p:ph type="body" idx="1"/>
          </p:nvPr>
        </p:nvSpPr>
        <p:spPr>
          <a:xfrm>
            <a:off x="457200" y="1600200"/>
            <a:ext cx="8229600" cy="4748645"/>
          </a:xfrm>
          <a:prstGeom prst="rect">
            <a:avLst/>
          </a:prstGeom>
          <a:noFill/>
          <a:ln>
            <a:noFill/>
          </a:ln>
        </p:spPr>
        <p:txBody>
          <a:bodyPr lIns="91425" tIns="45700" rIns="91425" bIns="45700" anchor="t" anchorCtr="0">
            <a:noAutofit/>
          </a:bodyPr>
          <a:lstStyle/>
          <a:p>
            <a:pPr marR="0" lvl="0">
              <a:lnSpc>
                <a:spcPct val="90000"/>
              </a:lnSpc>
              <a:buClr>
                <a:schemeClr val="dk1"/>
              </a:buClr>
              <a:buSzPct val="100000"/>
            </a:pPr>
            <a:r>
              <a:rPr lang="en-US" dirty="0" smtClean="0">
                <a:sym typeface="Calibri"/>
              </a:rPr>
              <a:t>Your </a:t>
            </a:r>
            <a:r>
              <a:rPr lang="en-US" dirty="0">
                <a:sym typeface="Calibri"/>
              </a:rPr>
              <a:t>cell phone today is equal to a supercomputer 15 years ago.</a:t>
            </a:r>
          </a:p>
          <a:p>
            <a:pPr lvl="1">
              <a:lnSpc>
                <a:spcPct val="90000"/>
              </a:lnSpc>
              <a:buClr>
                <a:schemeClr val="dk1"/>
              </a:buClr>
              <a:buSzPct val="100000"/>
            </a:pPr>
            <a:r>
              <a:rPr lang="en-US" dirty="0">
                <a:sym typeface="Calibri"/>
              </a:rPr>
              <a:t>A8 CPU of </a:t>
            </a:r>
            <a:r>
              <a:rPr lang="en-US" dirty="0" err="1">
                <a:sym typeface="Calibri"/>
              </a:rPr>
              <a:t>Iphone</a:t>
            </a:r>
            <a:r>
              <a:rPr lang="en-US" dirty="0">
                <a:sym typeface="Calibri"/>
              </a:rPr>
              <a:t> 6/6 plus is around 112 GFLOPS, which can be ranked in Top 200 supercomputers in 2000</a:t>
            </a:r>
          </a:p>
        </p:txBody>
      </p:sp>
      <p:pic>
        <p:nvPicPr>
          <p:cNvPr id="111" name="Shape 111"/>
          <p:cNvPicPr preferRelativeResize="0"/>
          <p:nvPr/>
        </p:nvPicPr>
        <p:blipFill rotWithShape="1">
          <a:blip r:embed="rId3">
            <a:alphaModFix/>
          </a:blip>
          <a:srcRect/>
          <a:stretch/>
        </p:blipFill>
        <p:spPr>
          <a:xfrm>
            <a:off x="1142999" y="2899064"/>
            <a:ext cx="3345873" cy="2577810"/>
          </a:xfrm>
          <a:prstGeom prst="rect">
            <a:avLst/>
          </a:prstGeom>
          <a:noFill/>
          <a:ln>
            <a:noFill/>
          </a:ln>
        </p:spPr>
      </p:pic>
      <p:sp>
        <p:nvSpPr>
          <p:cNvPr id="112" name="Shape 112"/>
          <p:cNvSpPr txBox="1"/>
          <p:nvPr/>
        </p:nvSpPr>
        <p:spPr>
          <a:xfrm>
            <a:off x="762327" y="5562600"/>
            <a:ext cx="388587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chemeClr val="dk1"/>
                </a:solidFill>
                <a:latin typeface="Calibri"/>
                <a:ea typeface="Calibri"/>
                <a:cs typeface="Calibri"/>
                <a:sym typeface="Calibri"/>
              </a:rPr>
              <a:t>IBM SP power3 375 MHZ (15 years ago)</a:t>
            </a:r>
          </a:p>
        </p:txBody>
      </p:sp>
      <p:pic>
        <p:nvPicPr>
          <p:cNvPr id="113" name="Shape 113"/>
          <p:cNvPicPr preferRelativeResize="0"/>
          <p:nvPr/>
        </p:nvPicPr>
        <p:blipFill rotWithShape="1">
          <a:blip r:embed="rId4">
            <a:alphaModFix/>
          </a:blip>
          <a:srcRect/>
          <a:stretch/>
        </p:blipFill>
        <p:spPr>
          <a:xfrm>
            <a:off x="5018810" y="2899064"/>
            <a:ext cx="3286990" cy="2577809"/>
          </a:xfrm>
          <a:prstGeom prst="rect">
            <a:avLst/>
          </a:prstGeom>
          <a:noFill/>
          <a:ln>
            <a:noFill/>
          </a:ln>
        </p:spPr>
      </p:pic>
      <p:sp>
        <p:nvSpPr>
          <p:cNvPr id="114" name="Shape 114"/>
          <p:cNvSpPr txBox="1"/>
          <p:nvPr/>
        </p:nvSpPr>
        <p:spPr>
          <a:xfrm>
            <a:off x="5943600" y="5562600"/>
            <a:ext cx="191898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dirty="0" err="1">
                <a:solidFill>
                  <a:schemeClr val="dk1"/>
                </a:solidFill>
                <a:latin typeface="Calibri"/>
                <a:ea typeface="Calibri"/>
                <a:cs typeface="Calibri"/>
                <a:sym typeface="Calibri"/>
              </a:rPr>
              <a:t>Iphone</a:t>
            </a:r>
            <a:r>
              <a:rPr lang="en-US" sz="1400" b="0" i="0" u="none" strike="noStrike" cap="none" baseline="0" dirty="0">
                <a:solidFill>
                  <a:schemeClr val="dk1"/>
                </a:solidFill>
                <a:latin typeface="Calibri"/>
                <a:ea typeface="Calibri"/>
                <a:cs typeface="Calibri"/>
                <a:sym typeface="Calibri"/>
              </a:rPr>
              <a:t> 6/6+ today</a:t>
            </a:r>
          </a:p>
        </p:txBody>
      </p:sp>
    </p:spTree>
    <p:extLst>
      <p:ext uri="{BB962C8B-B14F-4D97-AF65-F5344CB8AC3E}">
        <p14:creationId xmlns:p14="http://schemas.microsoft.com/office/powerpoint/2010/main" val="68854356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758536"/>
            <a:ext cx="8229600" cy="61306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smtClean="0">
                <a:solidFill>
                  <a:schemeClr val="dk1"/>
                </a:solidFill>
                <a:ea typeface="Calibri"/>
                <a:cs typeface="Calibri"/>
                <a:sym typeface="Calibri"/>
              </a:rPr>
              <a:t>HPC Applications</a:t>
            </a:r>
            <a:endParaRPr lang="en-US" sz="3000" b="1" i="0" u="none" strike="noStrike" cap="none" baseline="0" dirty="0">
              <a:solidFill>
                <a:schemeClr val="dk1"/>
              </a:solidFill>
              <a:ea typeface="Calibri"/>
              <a:cs typeface="Calibri"/>
              <a:sym typeface="Calibri"/>
            </a:endParaRPr>
          </a:p>
        </p:txBody>
      </p:sp>
      <p:sp>
        <p:nvSpPr>
          <p:cNvPr id="121" name="Shape 121"/>
          <p:cNvSpPr txBox="1">
            <a:spLocks noGrp="1"/>
          </p:cNvSpPr>
          <p:nvPr>
            <p:ph type="body" idx="1"/>
          </p:nvPr>
        </p:nvSpPr>
        <p:spPr>
          <a:xfrm>
            <a:off x="457200" y="1506682"/>
            <a:ext cx="5192545" cy="3017133"/>
          </a:xfrm>
          <a:prstGeom prst="rect">
            <a:avLst/>
          </a:prstGeom>
          <a:noFill/>
          <a:ln>
            <a:noFill/>
          </a:ln>
        </p:spPr>
        <p:txBody>
          <a:bodyPr lIns="91425" tIns="45700" rIns="91425" bIns="45700" anchor="t" anchorCtr="0">
            <a:noAutofit/>
          </a:bodyPr>
          <a:lstStyle/>
          <a:p>
            <a:pPr marR="0" lvl="0">
              <a:lnSpc>
                <a:spcPct val="90000"/>
              </a:lnSpc>
              <a:buClr>
                <a:schemeClr val="dk1"/>
              </a:buClr>
              <a:buSzPct val="100000"/>
            </a:pPr>
            <a:r>
              <a:rPr lang="en-US" dirty="0">
                <a:sym typeface="Calibri"/>
              </a:rPr>
              <a:t>Simulation of physical phenomena</a:t>
            </a:r>
          </a:p>
          <a:p>
            <a:pPr lvl="1">
              <a:lnSpc>
                <a:spcPct val="150000"/>
              </a:lnSpc>
              <a:buClr>
                <a:schemeClr val="dk1"/>
              </a:buClr>
              <a:buSzPct val="100000"/>
            </a:pPr>
            <a:r>
              <a:rPr lang="en-US" dirty="0">
                <a:sym typeface="Calibri"/>
              </a:rPr>
              <a:t>Storm surge prediction</a:t>
            </a:r>
          </a:p>
          <a:p>
            <a:pPr lvl="1">
              <a:lnSpc>
                <a:spcPct val="150000"/>
              </a:lnSpc>
              <a:buClr>
                <a:schemeClr val="dk1"/>
              </a:buClr>
              <a:buSzPct val="100000"/>
            </a:pPr>
            <a:r>
              <a:rPr lang="en-US" dirty="0">
                <a:sym typeface="Calibri"/>
              </a:rPr>
              <a:t>Black holes colliding</a:t>
            </a:r>
          </a:p>
          <a:p>
            <a:pPr lvl="1">
              <a:lnSpc>
                <a:spcPct val="150000"/>
              </a:lnSpc>
              <a:buClr>
                <a:schemeClr val="dk1"/>
              </a:buClr>
              <a:buSzPct val="100000"/>
            </a:pPr>
            <a:r>
              <a:rPr lang="en-US" dirty="0">
                <a:sym typeface="Calibri"/>
              </a:rPr>
              <a:t>Molecular dynamics</a:t>
            </a:r>
          </a:p>
          <a:p>
            <a:pPr marL="742950" marR="0" lvl="1" indent="-133350" algn="l" rtl="0">
              <a:spcBef>
                <a:spcPts val="480"/>
              </a:spcBef>
              <a:buClr>
                <a:schemeClr val="dk1"/>
              </a:buClr>
              <a:buFont typeface="Arial"/>
              <a:buNone/>
            </a:pPr>
            <a:endParaRPr sz="2400" b="0" i="0" u="none" strike="noStrike" cap="none" baseline="0" dirty="0">
              <a:solidFill>
                <a:srgbClr val="000000"/>
              </a:solidFill>
              <a:latin typeface="Calibri"/>
              <a:ea typeface="Calibri"/>
              <a:cs typeface="Calibri"/>
              <a:sym typeface="Calibri"/>
            </a:endParaRPr>
          </a:p>
          <a:p>
            <a:pPr marL="457200" marR="0" lvl="1" indent="0" algn="l" rtl="0">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a:p>
            <a:pPr marL="742950" marR="0" lvl="1" indent="-133350" algn="l" rtl="0">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a:p>
            <a:pPr marL="742950" marR="0" lvl="1" indent="-133350" algn="l" rtl="0">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p:txBody>
      </p:sp>
      <p:pic>
        <p:nvPicPr>
          <p:cNvPr id="1026" name="Picture 2" descr="http://www.ncsa.illinois.edu/assets/img/sidebar_081202_grid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317" y="1714725"/>
            <a:ext cx="3732652" cy="2214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csa.illinois.edu/assets/img/sidebar_060201_infinity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29" y="3375475"/>
            <a:ext cx="2566843" cy="2566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ncsa.illinois.edu/assets/img/tornadoStill10-1_3600.7200.s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900" y="3375475"/>
            <a:ext cx="2021417" cy="25516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28713" y="6441936"/>
            <a:ext cx="4042063" cy="307777"/>
          </a:xfrm>
          <a:prstGeom prst="rect">
            <a:avLst/>
          </a:prstGeom>
          <a:noFill/>
        </p:spPr>
        <p:txBody>
          <a:bodyPr wrap="square" rtlCol="0">
            <a:spAutoFit/>
          </a:bodyPr>
          <a:lstStyle/>
          <a:p>
            <a:r>
              <a:rPr lang="en-US" sz="1400" dirty="0" smtClean="0"/>
              <a:t>Image source from: http://ncsa.illinois.edu</a:t>
            </a:r>
            <a:endParaRPr lang="en-US" sz="1400" dirty="0"/>
          </a:p>
        </p:txBody>
      </p:sp>
    </p:spTree>
    <p:extLst>
      <p:ext uri="{BB962C8B-B14F-4D97-AF65-F5344CB8AC3E}">
        <p14:creationId xmlns:p14="http://schemas.microsoft.com/office/powerpoint/2010/main" val="185640122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594519"/>
            <a:ext cx="8229600" cy="944561"/>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Parallel Computing</a:t>
            </a:r>
          </a:p>
        </p:txBody>
      </p:sp>
      <p:sp>
        <p:nvSpPr>
          <p:cNvPr id="149" name="Shape 149"/>
          <p:cNvSpPr txBox="1">
            <a:spLocks noGrp="1"/>
          </p:cNvSpPr>
          <p:nvPr>
            <p:ph type="body" idx="1"/>
          </p:nvPr>
        </p:nvSpPr>
        <p:spPr>
          <a:xfrm>
            <a:off x="457200" y="1776845"/>
            <a:ext cx="8229600" cy="4681826"/>
          </a:xfrm>
          <a:prstGeom prst="rect">
            <a:avLst/>
          </a:prstGeom>
          <a:noFill/>
          <a:ln>
            <a:noFill/>
          </a:ln>
        </p:spPr>
        <p:txBody>
          <a:bodyPr lIns="91425" tIns="45700" rIns="91425" bIns="45700" anchor="t" anchorCtr="0">
            <a:noAutofit/>
          </a:bodyPr>
          <a:lstStyle/>
          <a:p>
            <a:pPr marR="0" lvl="0">
              <a:lnSpc>
                <a:spcPct val="90000"/>
              </a:lnSpc>
              <a:buClr>
                <a:schemeClr val="dk1"/>
              </a:buClr>
              <a:buSzPct val="100000"/>
            </a:pPr>
            <a:r>
              <a:rPr lang="en-US" dirty="0">
                <a:sym typeface="Calibri"/>
              </a:rPr>
              <a:t>Parallel computing</a:t>
            </a:r>
          </a:p>
          <a:p>
            <a:pPr lvl="1">
              <a:lnSpc>
                <a:spcPct val="90000"/>
              </a:lnSpc>
              <a:buClr>
                <a:schemeClr val="dk1"/>
              </a:buClr>
              <a:buSzPct val="100000"/>
            </a:pPr>
            <a:r>
              <a:rPr lang="en-US" sz="2000" dirty="0">
                <a:sym typeface="Calibri"/>
              </a:rPr>
              <a:t>Multiple processing units (workers) work simultaneously to process a workload</a:t>
            </a:r>
          </a:p>
          <a:p>
            <a:pPr lvl="1">
              <a:lnSpc>
                <a:spcPct val="90000"/>
              </a:lnSpc>
              <a:buClr>
                <a:schemeClr val="dk1"/>
              </a:buClr>
              <a:buSzPct val="100000"/>
            </a:pPr>
            <a:endParaRPr lang="en-US" sz="2000" dirty="0" smtClean="0">
              <a:sym typeface="Calibri"/>
            </a:endParaRPr>
          </a:p>
          <a:p>
            <a:pPr lvl="1">
              <a:lnSpc>
                <a:spcPct val="90000"/>
              </a:lnSpc>
              <a:buClr>
                <a:schemeClr val="dk1"/>
              </a:buClr>
              <a:buSzPct val="100000"/>
            </a:pPr>
            <a:r>
              <a:rPr lang="en-US" sz="2000" dirty="0" smtClean="0">
                <a:sym typeface="Calibri"/>
              </a:rPr>
              <a:t>The </a:t>
            </a:r>
            <a:r>
              <a:rPr lang="en-US" sz="2000" dirty="0">
                <a:sym typeface="Calibri"/>
              </a:rPr>
              <a:t>processing units can be tightly or loosely coupled</a:t>
            </a:r>
          </a:p>
          <a:p>
            <a:pPr lvl="1">
              <a:lnSpc>
                <a:spcPct val="90000"/>
              </a:lnSpc>
              <a:buClr>
                <a:schemeClr val="dk1"/>
              </a:buClr>
              <a:buSzPct val="100000"/>
            </a:pPr>
            <a:endParaRPr lang="en-US" sz="2000" dirty="0" smtClean="0">
              <a:sym typeface="Calibri"/>
            </a:endParaRPr>
          </a:p>
          <a:p>
            <a:pPr lvl="1">
              <a:lnSpc>
                <a:spcPct val="90000"/>
              </a:lnSpc>
              <a:buClr>
                <a:schemeClr val="dk1"/>
              </a:buClr>
              <a:buSzPct val="100000"/>
            </a:pPr>
            <a:r>
              <a:rPr lang="en-US" sz="2000" dirty="0" smtClean="0">
                <a:sym typeface="Calibri"/>
              </a:rPr>
              <a:t>In </a:t>
            </a:r>
            <a:r>
              <a:rPr lang="en-US" sz="2000" dirty="0">
                <a:sym typeface="Calibri"/>
              </a:rPr>
              <a:t>most cases, the processing units needs to communicate (sharing data) among each other for coordination.</a:t>
            </a:r>
          </a:p>
          <a:p>
            <a:pPr lvl="1">
              <a:lnSpc>
                <a:spcPct val="90000"/>
              </a:lnSpc>
              <a:buClr>
                <a:schemeClr val="dk1"/>
              </a:buClr>
              <a:buSzPct val="100000"/>
            </a:pPr>
            <a:endParaRPr lang="en-US" sz="2000" dirty="0" smtClean="0">
              <a:sym typeface="Calibri"/>
            </a:endParaRPr>
          </a:p>
          <a:p>
            <a:pPr lvl="1">
              <a:lnSpc>
                <a:spcPct val="90000"/>
              </a:lnSpc>
              <a:buClr>
                <a:schemeClr val="dk1"/>
              </a:buClr>
              <a:buSzPct val="100000"/>
            </a:pPr>
            <a:r>
              <a:rPr lang="en-US" sz="2000" dirty="0" smtClean="0">
                <a:sym typeface="Calibri"/>
              </a:rPr>
              <a:t>Most </a:t>
            </a:r>
            <a:r>
              <a:rPr lang="en-US" sz="2000" dirty="0">
                <a:sym typeface="Calibri"/>
              </a:rPr>
              <a:t>supercomputers designed for parallel computing</a:t>
            </a:r>
          </a:p>
        </p:txBody>
      </p:sp>
    </p:spTree>
    <p:extLst>
      <p:ext uri="{BB962C8B-B14F-4D97-AF65-F5344CB8AC3E}">
        <p14:creationId xmlns:p14="http://schemas.microsoft.com/office/powerpoint/2010/main" val="113624309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42900" y="847977"/>
            <a:ext cx="8229600" cy="472283"/>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smtClean="0">
                <a:solidFill>
                  <a:schemeClr val="dk1"/>
                </a:solidFill>
                <a:ea typeface="Calibri"/>
                <a:cs typeface="Calibri"/>
                <a:sym typeface="Calibri"/>
              </a:rPr>
              <a:t>Why Parallel</a:t>
            </a:r>
            <a:endParaRPr lang="en-US" sz="3000" b="1" i="0" u="none" strike="noStrike" cap="none" baseline="0" dirty="0">
              <a:solidFill>
                <a:schemeClr val="dk1"/>
              </a:solidFill>
              <a:ea typeface="Calibri"/>
              <a:cs typeface="Calibri"/>
              <a:sym typeface="Calibri"/>
            </a:endParaRPr>
          </a:p>
        </p:txBody>
      </p:sp>
      <p:sp>
        <p:nvSpPr>
          <p:cNvPr id="156" name="Shape 156"/>
          <p:cNvSpPr txBox="1">
            <a:spLocks noGrp="1"/>
          </p:cNvSpPr>
          <p:nvPr>
            <p:ph type="body" idx="1"/>
          </p:nvPr>
        </p:nvSpPr>
        <p:spPr>
          <a:xfrm>
            <a:off x="457200" y="1541318"/>
            <a:ext cx="8229600" cy="4648198"/>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2400" b="0" i="0" u="none" strike="noStrike" cap="none" baseline="0" dirty="0" smtClean="0">
                <a:solidFill>
                  <a:schemeClr val="dk1"/>
                </a:solidFill>
                <a:latin typeface="Calibri"/>
                <a:ea typeface="Calibri"/>
                <a:cs typeface="Calibri"/>
                <a:sym typeface="Calibri"/>
              </a:rPr>
              <a:t>Natural phenomena</a:t>
            </a:r>
            <a:r>
              <a:rPr lang="en-US" sz="2400" b="0" i="0" u="none" strike="noStrike" cap="none" dirty="0" smtClean="0">
                <a:solidFill>
                  <a:schemeClr val="dk1"/>
                </a:solidFill>
                <a:latin typeface="Calibri"/>
                <a:ea typeface="Calibri"/>
                <a:cs typeface="Calibri"/>
                <a:sym typeface="Calibri"/>
              </a:rPr>
              <a:t> operate in parallel fashion</a:t>
            </a:r>
            <a:endParaRPr lang="en-US" sz="2400" b="0" i="0" u="none" strike="noStrike" cap="none" baseline="0" dirty="0" smtClean="0">
              <a:solidFill>
                <a:schemeClr val="dk1"/>
              </a:solidFill>
              <a:latin typeface="Calibri"/>
              <a:ea typeface="Calibri"/>
              <a:cs typeface="Calibri"/>
              <a:sym typeface="Calibri"/>
            </a:endParaRPr>
          </a:p>
          <a:p>
            <a:pPr marL="342900" marR="0" lvl="0" indent="-342900" algn="l" rtl="0">
              <a:spcBef>
                <a:spcPts val="480"/>
              </a:spcBef>
              <a:buClr>
                <a:schemeClr val="dk1"/>
              </a:buClr>
              <a:buSzPct val="100000"/>
              <a:buFont typeface="Arial"/>
              <a:buChar char="•"/>
            </a:pPr>
            <a:r>
              <a:rPr lang="en-US" sz="2400" b="0" i="0" u="none" strike="noStrike" cap="none" baseline="0" dirty="0" smtClean="0">
                <a:solidFill>
                  <a:schemeClr val="dk1"/>
                </a:solidFill>
                <a:latin typeface="Calibri"/>
                <a:ea typeface="Calibri"/>
                <a:cs typeface="Calibri"/>
                <a:sym typeface="Calibri"/>
              </a:rPr>
              <a:t>Overcome </a:t>
            </a:r>
            <a:r>
              <a:rPr lang="en-US" sz="2400" b="0" i="0" u="none" strike="noStrike" cap="none" baseline="0" dirty="0">
                <a:solidFill>
                  <a:schemeClr val="dk1"/>
                </a:solidFill>
                <a:latin typeface="Calibri"/>
                <a:ea typeface="Calibri"/>
                <a:cs typeface="Calibri"/>
                <a:sym typeface="Calibri"/>
              </a:rPr>
              <a:t>the bottleneck of CPU speed and bandwidth</a:t>
            </a:r>
          </a:p>
          <a:p>
            <a:pPr marL="342900" marR="0" lvl="0" indent="-342900" algn="l" rtl="0">
              <a:spcBef>
                <a:spcPts val="480"/>
              </a:spcBef>
              <a:buClr>
                <a:schemeClr val="dk1"/>
              </a:buClr>
              <a:buSzPct val="100000"/>
              <a:buFont typeface="Arial"/>
              <a:buChar char="•"/>
            </a:pPr>
            <a:r>
              <a:rPr lang="en-US" dirty="0" smtClean="0">
                <a:solidFill>
                  <a:schemeClr val="dk1"/>
                </a:solidFill>
                <a:latin typeface="Calibri"/>
                <a:ea typeface="Calibri"/>
                <a:cs typeface="Calibri"/>
                <a:sym typeface="Calibri"/>
              </a:rPr>
              <a:t>Solve large and complex problems (in many cases cannot be solved by serial computing)</a:t>
            </a:r>
          </a:p>
          <a:p>
            <a:pPr marL="342900" marR="0" lvl="0" indent="-342900" algn="l" rtl="0">
              <a:spcBef>
                <a:spcPts val="480"/>
              </a:spcBef>
              <a:buClr>
                <a:schemeClr val="dk1"/>
              </a:buClr>
              <a:buSzPct val="100000"/>
              <a:buFont typeface="Arial"/>
              <a:buChar char="•"/>
            </a:pPr>
            <a:r>
              <a:rPr lang="en-US" dirty="0" smtClean="0">
                <a:solidFill>
                  <a:schemeClr val="dk1"/>
                </a:solidFill>
                <a:latin typeface="Calibri"/>
                <a:ea typeface="Calibri"/>
                <a:cs typeface="Calibri"/>
                <a:sym typeface="Calibri"/>
              </a:rPr>
              <a:t>Take advantage of modern parallel hardware</a:t>
            </a:r>
            <a:endParaRPr lang="en-US" dirty="0">
              <a:solidFill>
                <a:schemeClr val="dk1"/>
              </a:solidFill>
              <a:latin typeface="Calibri"/>
              <a:ea typeface="Calibri"/>
              <a:cs typeface="Calibri"/>
              <a:sym typeface="Calibri"/>
            </a:endParaRPr>
          </a:p>
          <a:p>
            <a:pPr marL="342900" marR="0" lvl="0" indent="-342900" algn="l" rtl="0">
              <a:spcBef>
                <a:spcPts val="480"/>
              </a:spcBef>
              <a:buClr>
                <a:schemeClr val="dk1"/>
              </a:buClr>
              <a:buSzPct val="100000"/>
              <a:buFont typeface="Arial"/>
              <a:buChar char="•"/>
            </a:pPr>
            <a:r>
              <a:rPr lang="en-US" sz="2400" b="0" i="0" u="none" strike="noStrike" cap="none" baseline="0" dirty="0" smtClean="0">
                <a:solidFill>
                  <a:schemeClr val="dk1"/>
                </a:solidFill>
                <a:latin typeface="Calibri"/>
                <a:ea typeface="Calibri"/>
                <a:cs typeface="Calibri"/>
                <a:sym typeface="Calibri"/>
              </a:rPr>
              <a:t>Save</a:t>
            </a:r>
            <a:r>
              <a:rPr lang="en-US" sz="2400" b="0" i="0" u="none" strike="noStrike" cap="none" dirty="0" smtClean="0">
                <a:solidFill>
                  <a:schemeClr val="dk1"/>
                </a:solidFill>
                <a:latin typeface="Calibri"/>
                <a:ea typeface="Calibri"/>
                <a:cs typeface="Calibri"/>
                <a:sym typeface="Calibri"/>
              </a:rPr>
              <a:t> time/money</a:t>
            </a:r>
            <a:endParaRPr lang="en-US" sz="2400" b="0" i="0" u="none" strike="noStrike" cap="none" baseline="0" dirty="0">
              <a:solidFill>
                <a:schemeClr val="dk1"/>
              </a:solidFill>
              <a:latin typeface="Calibri"/>
              <a:ea typeface="Calibri"/>
              <a:cs typeface="Calibri"/>
              <a:sym typeface="Calibri"/>
            </a:endParaRPr>
          </a:p>
          <a:p>
            <a:pPr marL="342900" marR="0" lvl="0" indent="-342900" algn="l" rtl="0">
              <a:spcBef>
                <a:spcPts val="480"/>
              </a:spcBef>
              <a:buClr>
                <a:srgbClr val="000000"/>
              </a:buClr>
              <a:buSzPct val="100000"/>
              <a:buFont typeface="Arial"/>
              <a:buChar char="•"/>
            </a:pPr>
            <a:r>
              <a:rPr lang="en-US" sz="2400" b="1" i="0" u="none" strike="noStrike" cap="none" baseline="0" dirty="0">
                <a:solidFill>
                  <a:srgbClr val="000000"/>
                </a:solidFill>
                <a:latin typeface="Calibri"/>
                <a:ea typeface="Calibri"/>
                <a:cs typeface="Calibri"/>
                <a:sym typeface="Calibri"/>
              </a:rPr>
              <a:t>Limitations</a:t>
            </a:r>
          </a:p>
          <a:p>
            <a:pPr marL="342900" marR="0" lvl="0" indent="-342900" algn="l" rtl="0">
              <a:spcBef>
                <a:spcPts val="480"/>
              </a:spcBef>
              <a:buClr>
                <a:srgbClr val="000000"/>
              </a:buClr>
              <a:buSzPct val="100000"/>
              <a:buFont typeface="Arial"/>
              <a:buChar char="•"/>
            </a:pPr>
            <a:r>
              <a:rPr lang="en-US" sz="2400" b="0" i="0" u="none" strike="noStrike" cap="none" baseline="0" dirty="0">
                <a:solidFill>
                  <a:srgbClr val="000000"/>
                </a:solidFill>
                <a:latin typeface="Calibri"/>
                <a:ea typeface="Calibri"/>
                <a:cs typeface="Calibri"/>
                <a:sym typeface="Calibri"/>
              </a:rPr>
              <a:t>Increased complexity of program (difficult debug)</a:t>
            </a:r>
          </a:p>
          <a:p>
            <a:pPr marL="342900" marR="0" lvl="0" indent="-342900" algn="l" rtl="0">
              <a:spcBef>
                <a:spcPts val="480"/>
              </a:spcBef>
              <a:buClr>
                <a:srgbClr val="000000"/>
              </a:buClr>
              <a:buSzPct val="100000"/>
              <a:buFont typeface="Arial"/>
              <a:buChar char="•"/>
            </a:pPr>
            <a:r>
              <a:rPr lang="en-US" sz="2400" b="0" i="0" u="none" strike="noStrike" cap="none" baseline="0" dirty="0">
                <a:solidFill>
                  <a:srgbClr val="000000"/>
                </a:solidFill>
                <a:latin typeface="Calibri"/>
                <a:ea typeface="Calibri"/>
                <a:cs typeface="Calibri"/>
                <a:sym typeface="Calibri"/>
              </a:rPr>
              <a:t>Communication overhead among processes</a:t>
            </a:r>
          </a:p>
          <a:p>
            <a:pPr marL="342900" marR="0" lvl="0" indent="-342900" algn="l" rtl="0">
              <a:spcBef>
                <a:spcPts val="480"/>
              </a:spcBef>
              <a:buClr>
                <a:srgbClr val="000000"/>
              </a:buClr>
              <a:buSzPct val="100000"/>
              <a:buFont typeface="Arial"/>
              <a:buChar char="•"/>
            </a:pPr>
            <a:r>
              <a:rPr lang="en-US" sz="2400" b="0" i="0" u="none" strike="noStrike" cap="none" baseline="0" dirty="0">
                <a:solidFill>
                  <a:srgbClr val="000000"/>
                </a:solidFill>
                <a:latin typeface="Calibri"/>
                <a:ea typeface="Calibri"/>
                <a:cs typeface="Calibri"/>
                <a:sym typeface="Calibri"/>
              </a:rPr>
              <a:t>Not all programs can be parallelized</a:t>
            </a:r>
          </a:p>
          <a:p>
            <a:pPr marL="342900" marR="0" lvl="0" indent="-190500" algn="l" rtl="0">
              <a:spcBef>
                <a:spcPts val="480"/>
              </a:spcBef>
              <a:buClr>
                <a:schemeClr val="dk1"/>
              </a:buClr>
              <a:buFont typeface="Arial"/>
              <a:buNone/>
            </a:pPr>
            <a:endParaRPr sz="2400" b="1" i="0" u="none" strike="noStrike" cap="none" baseline="0" dirty="0">
              <a:solidFill>
                <a:schemeClr val="dk1"/>
              </a:solidFill>
              <a:latin typeface="Calibri"/>
              <a:ea typeface="Calibri"/>
              <a:cs typeface="Calibri"/>
              <a:sym typeface="Calibri"/>
            </a:endParaRPr>
          </a:p>
          <a:p>
            <a:pPr marL="0" marR="0" lvl="0" indent="0" algn="l" rtl="0">
              <a:spcBef>
                <a:spcPts val="480"/>
              </a:spcBef>
              <a:buClr>
                <a:schemeClr val="dk1"/>
              </a:buClr>
              <a:buFont typeface="Arial"/>
              <a:buNone/>
            </a:pPr>
            <a:endParaRPr sz="24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8924362"/>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787032"/>
            <a:ext cx="8229600" cy="571299"/>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en-US" sz="3000" b="1" i="0" u="none" strike="noStrike" cap="none" baseline="0" dirty="0">
                <a:solidFill>
                  <a:srgbClr val="000000"/>
                </a:solidFill>
                <a:ea typeface="Calibri"/>
                <a:cs typeface="Calibri"/>
                <a:sym typeface="Calibri"/>
              </a:rPr>
              <a:t>Parallel </a:t>
            </a:r>
            <a:r>
              <a:rPr lang="en-US" sz="3000" b="1" i="0" u="none" strike="noStrike" cap="none" baseline="0" dirty="0" smtClean="0">
                <a:solidFill>
                  <a:srgbClr val="000000"/>
                </a:solidFill>
                <a:ea typeface="Calibri"/>
                <a:cs typeface="Calibri"/>
                <a:sym typeface="Calibri"/>
              </a:rPr>
              <a:t>Computing</a:t>
            </a:r>
            <a:r>
              <a:rPr lang="en-US" sz="3000" b="1" i="0" u="none" strike="noStrike" cap="none" dirty="0" smtClean="0">
                <a:solidFill>
                  <a:srgbClr val="000000"/>
                </a:solidFill>
                <a:ea typeface="Calibri"/>
                <a:cs typeface="Calibri"/>
                <a:sym typeface="Calibri"/>
              </a:rPr>
              <a:t> Platform</a:t>
            </a:r>
            <a:endParaRPr lang="en-US" sz="3000" b="1" i="0" u="none" strike="noStrike" cap="none" baseline="0" dirty="0">
              <a:solidFill>
                <a:srgbClr val="000000"/>
              </a:solidFill>
              <a:ea typeface="Calibri"/>
              <a:cs typeface="Calibri"/>
              <a:sym typeface="Calibri"/>
            </a:endParaRPr>
          </a:p>
        </p:txBody>
      </p:sp>
      <p:sp>
        <p:nvSpPr>
          <p:cNvPr id="170" name="Shape 170"/>
          <p:cNvSpPr txBox="1">
            <a:spLocks noGrp="1"/>
          </p:cNvSpPr>
          <p:nvPr>
            <p:ph type="body" idx="1"/>
          </p:nvPr>
        </p:nvSpPr>
        <p:spPr>
          <a:xfrm>
            <a:off x="457200" y="1548245"/>
            <a:ext cx="8229600" cy="4196918"/>
          </a:xfrm>
          <a:prstGeom prst="rect">
            <a:avLst/>
          </a:prstGeom>
          <a:noFill/>
          <a:ln>
            <a:noFill/>
          </a:ln>
        </p:spPr>
        <p:txBody>
          <a:bodyPr lIns="91425" tIns="45700" rIns="91425" bIns="45700" anchor="t" anchorCtr="0">
            <a:noAutofit/>
          </a:bodyPr>
          <a:lstStyle/>
          <a:p>
            <a:pPr>
              <a:lnSpc>
                <a:spcPct val="90000"/>
              </a:lnSpc>
              <a:buClr>
                <a:schemeClr val="dk1"/>
              </a:buClr>
              <a:buSzPct val="100000"/>
            </a:pPr>
            <a:r>
              <a:rPr lang="en-US" b="1" dirty="0">
                <a:sym typeface="Calibri"/>
              </a:rPr>
              <a:t>Multiprocessor/multicore:</a:t>
            </a:r>
          </a:p>
          <a:p>
            <a:pPr marL="742950" marR="0" lvl="1" indent="-285750" algn="l" rtl="0">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several processors/cores work on data stored in shared memory. </a:t>
            </a:r>
            <a:r>
              <a:rPr lang="en-US" sz="2400" b="0" i="0" u="none" strike="noStrike" cap="none" baseline="0" dirty="0" smtClean="0">
                <a:solidFill>
                  <a:schemeClr val="dk1"/>
                </a:solidFill>
                <a:latin typeface="Calibri"/>
                <a:ea typeface="Calibri"/>
                <a:cs typeface="Calibri"/>
                <a:sym typeface="Calibri"/>
              </a:rPr>
              <a:t>(</a:t>
            </a:r>
            <a:r>
              <a:rPr lang="en-US" sz="2400" dirty="0" smtClean="0">
                <a:solidFill>
                  <a:schemeClr val="dk1"/>
                </a:solidFill>
                <a:latin typeface="Calibri"/>
                <a:ea typeface="Calibri"/>
                <a:cs typeface="Calibri"/>
                <a:sym typeface="Calibri"/>
              </a:rPr>
              <a:t>e.g., </a:t>
            </a:r>
            <a:r>
              <a:rPr lang="en-US" sz="2400" b="0" i="0" u="none" strike="noStrike" cap="none" baseline="0" dirty="0" smtClean="0">
                <a:solidFill>
                  <a:schemeClr val="dk1"/>
                </a:solidFill>
                <a:latin typeface="Calibri"/>
                <a:ea typeface="Calibri"/>
                <a:cs typeface="Calibri"/>
                <a:sym typeface="Calibri"/>
              </a:rPr>
              <a:t>Intel </a:t>
            </a:r>
            <a:r>
              <a:rPr lang="en-US" sz="2400" b="0" i="0" u="none" strike="noStrike" cap="none" baseline="0" dirty="0">
                <a:solidFill>
                  <a:schemeClr val="dk1"/>
                </a:solidFill>
                <a:latin typeface="Calibri"/>
                <a:ea typeface="Calibri"/>
                <a:cs typeface="Calibri"/>
                <a:sym typeface="Calibri"/>
              </a:rPr>
              <a:t>Core i7 quad-core processor)</a:t>
            </a:r>
          </a:p>
          <a:p>
            <a:pPr marL="457200" marR="0" lvl="1" indent="0" algn="l" rtl="0">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p:txBody>
      </p:sp>
      <p:pic>
        <p:nvPicPr>
          <p:cNvPr id="171" name="Shape 171"/>
          <p:cNvPicPr preferRelativeResize="0"/>
          <p:nvPr/>
        </p:nvPicPr>
        <p:blipFill rotWithShape="1">
          <a:blip r:embed="rId3">
            <a:alphaModFix/>
          </a:blip>
          <a:srcRect/>
          <a:stretch/>
        </p:blipFill>
        <p:spPr>
          <a:xfrm>
            <a:off x="2522440" y="2916351"/>
            <a:ext cx="4487046" cy="3018726"/>
          </a:xfrm>
          <a:prstGeom prst="rect">
            <a:avLst/>
          </a:prstGeom>
          <a:noFill/>
          <a:ln>
            <a:noFill/>
          </a:ln>
        </p:spPr>
      </p:pic>
      <p:sp>
        <p:nvSpPr>
          <p:cNvPr id="172" name="Shape 172"/>
          <p:cNvSpPr/>
          <p:nvPr/>
        </p:nvSpPr>
        <p:spPr>
          <a:xfrm>
            <a:off x="1524000" y="5977354"/>
            <a:ext cx="662940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Shared </a:t>
            </a:r>
            <a:r>
              <a:rPr lang="en-US" sz="1600" b="0" i="0" u="none" strike="noStrike" cap="none" baseline="0" dirty="0">
                <a:solidFill>
                  <a:schemeClr val="dk1"/>
                </a:solidFill>
                <a:latin typeface="Calibri"/>
                <a:ea typeface="Calibri"/>
                <a:cs typeface="Calibri"/>
                <a:sym typeface="Calibri"/>
              </a:rPr>
              <a:t>Cache Example: A dual-core, dual-processor system</a:t>
            </a:r>
          </a:p>
        </p:txBody>
      </p:sp>
    </p:spTree>
    <p:extLst>
      <p:ext uri="{BB962C8B-B14F-4D97-AF65-F5344CB8AC3E}">
        <p14:creationId xmlns:p14="http://schemas.microsoft.com/office/powerpoint/2010/main" val="328653331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734106"/>
            <a:ext cx="8229600" cy="58553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Parallel Computers</a:t>
            </a:r>
          </a:p>
        </p:txBody>
      </p:sp>
      <p:sp>
        <p:nvSpPr>
          <p:cNvPr id="188" name="Shape 188"/>
          <p:cNvSpPr txBox="1">
            <a:spLocks noGrp="1"/>
          </p:cNvSpPr>
          <p:nvPr>
            <p:ph type="body" idx="1"/>
          </p:nvPr>
        </p:nvSpPr>
        <p:spPr>
          <a:xfrm>
            <a:off x="457200" y="1496290"/>
            <a:ext cx="8229600" cy="4904509"/>
          </a:xfrm>
          <a:prstGeom prst="rect">
            <a:avLst/>
          </a:prstGeom>
          <a:noFill/>
          <a:ln>
            <a:noFill/>
          </a:ln>
        </p:spPr>
        <p:txBody>
          <a:bodyPr lIns="91425" tIns="45700" rIns="91425" bIns="45700" anchor="t" anchorCtr="0">
            <a:noAutofit/>
          </a:bodyPr>
          <a:lstStyle/>
          <a:p>
            <a:pPr marR="0" lvl="0">
              <a:lnSpc>
                <a:spcPct val="90000"/>
              </a:lnSpc>
              <a:buClr>
                <a:schemeClr val="dk1"/>
              </a:buClr>
              <a:buSzPct val="100000"/>
            </a:pPr>
            <a:r>
              <a:rPr lang="en-US" b="1" dirty="0">
                <a:sym typeface="Calibri"/>
              </a:rPr>
              <a:t>Co-processor:</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a general-purpose processor supplement the functions of the primary processor (e.g. GPU)</a:t>
            </a:r>
          </a:p>
          <a:p>
            <a:pPr marL="742950" marR="0" lvl="1" indent="-133350" algn="l" rtl="0">
              <a:lnSpc>
                <a:spcPct val="90000"/>
              </a:lnSpc>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a:p>
            <a:pPr marL="742950" marR="0" lvl="1" indent="-133350" algn="l" rtl="0">
              <a:lnSpc>
                <a:spcPct val="90000"/>
              </a:lnSpc>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a:p>
            <a:pPr marL="342900" marR="0" lvl="0" indent="-165100" algn="l" rtl="0">
              <a:lnSpc>
                <a:spcPct val="90000"/>
              </a:lnSpc>
              <a:spcBef>
                <a:spcPts val="560"/>
              </a:spcBef>
              <a:buClr>
                <a:schemeClr val="dk1"/>
              </a:buClr>
              <a:buFont typeface="Arial"/>
              <a:buNone/>
            </a:pPr>
            <a:endParaRPr sz="2800" b="1" i="0" u="none" strike="noStrike" cap="none" baseline="0" dirty="0">
              <a:solidFill>
                <a:srgbClr val="000000"/>
              </a:solidFill>
              <a:latin typeface="Calibri"/>
              <a:ea typeface="Calibri"/>
              <a:cs typeface="Calibri"/>
              <a:sym typeface="Calibri"/>
            </a:endParaRPr>
          </a:p>
          <a:p>
            <a:pPr marL="342900" marR="0" lvl="0" indent="-165100" algn="l" rtl="0">
              <a:lnSpc>
                <a:spcPct val="90000"/>
              </a:lnSpc>
              <a:spcBef>
                <a:spcPts val="560"/>
              </a:spcBef>
              <a:buClr>
                <a:schemeClr val="dk1"/>
              </a:buClr>
              <a:buFont typeface="Arial"/>
              <a:buNone/>
            </a:pPr>
            <a:endParaRPr sz="2800" b="1" i="0" u="none" strike="noStrike" cap="none" baseline="0" dirty="0">
              <a:solidFill>
                <a:srgbClr val="000000"/>
              </a:solidFill>
              <a:latin typeface="Calibri"/>
              <a:ea typeface="Calibri"/>
              <a:cs typeface="Calibri"/>
              <a:sym typeface="Calibri"/>
            </a:endParaRPr>
          </a:p>
          <a:p>
            <a:pPr marL="342900" marR="0" lvl="0" indent="-165100" algn="l" rtl="0">
              <a:lnSpc>
                <a:spcPct val="90000"/>
              </a:lnSpc>
              <a:spcBef>
                <a:spcPts val="560"/>
              </a:spcBef>
              <a:buClr>
                <a:schemeClr val="dk1"/>
              </a:buClr>
              <a:buFont typeface="Arial"/>
              <a:buNone/>
            </a:pPr>
            <a:endParaRPr sz="2800" b="1" i="0" u="none" strike="noStrike" cap="none" baseline="0" dirty="0">
              <a:solidFill>
                <a:srgbClr val="000000"/>
              </a:solidFill>
              <a:latin typeface="Calibri"/>
              <a:ea typeface="Calibri"/>
              <a:cs typeface="Calibri"/>
              <a:sym typeface="Calibri"/>
            </a:endParaRPr>
          </a:p>
          <a:p>
            <a:pPr marL="342900" marR="0" lvl="0" indent="-165100" algn="l" rtl="0">
              <a:lnSpc>
                <a:spcPct val="90000"/>
              </a:lnSpc>
              <a:spcBef>
                <a:spcPts val="560"/>
              </a:spcBef>
              <a:buClr>
                <a:schemeClr val="dk1"/>
              </a:buClr>
              <a:buFont typeface="Arial"/>
              <a:buNone/>
            </a:pPr>
            <a:endParaRPr sz="2800" b="1" i="0" u="none" strike="noStrike" cap="none" baseline="0" dirty="0">
              <a:solidFill>
                <a:srgbClr val="000000"/>
              </a:solidFill>
              <a:latin typeface="Calibri"/>
              <a:ea typeface="Calibri"/>
              <a:cs typeface="Calibri"/>
              <a:sym typeface="Calibri"/>
            </a:endParaRPr>
          </a:p>
          <a:p>
            <a:pPr>
              <a:lnSpc>
                <a:spcPct val="90000"/>
              </a:lnSpc>
              <a:buClr>
                <a:schemeClr val="dk1"/>
              </a:buClr>
              <a:buSzPct val="100000"/>
            </a:pPr>
            <a:r>
              <a:rPr lang="en-US" b="1" dirty="0">
                <a:sym typeface="Calibri"/>
              </a:rPr>
              <a:t>Hybrid:</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Cluster of multicore/multiprocessor nodes with GPUs</a:t>
            </a:r>
          </a:p>
        </p:txBody>
      </p:sp>
      <p:pic>
        <p:nvPicPr>
          <p:cNvPr id="189" name="Shape 189"/>
          <p:cNvPicPr preferRelativeResize="0"/>
          <p:nvPr/>
        </p:nvPicPr>
        <p:blipFill rotWithShape="1">
          <a:blip r:embed="rId3">
            <a:alphaModFix/>
          </a:blip>
          <a:srcRect l="51470" t="112"/>
          <a:stretch/>
        </p:blipFill>
        <p:spPr>
          <a:xfrm>
            <a:off x="4977245" y="2961409"/>
            <a:ext cx="3269672" cy="2143990"/>
          </a:xfrm>
          <a:prstGeom prst="rect">
            <a:avLst/>
          </a:prstGeom>
          <a:noFill/>
          <a:ln>
            <a:noFill/>
          </a:ln>
        </p:spPr>
      </p:pic>
      <p:sp>
        <p:nvSpPr>
          <p:cNvPr id="190" name="Shape 190"/>
          <p:cNvSpPr txBox="1"/>
          <p:nvPr/>
        </p:nvSpPr>
        <p:spPr>
          <a:xfrm>
            <a:off x="3581400" y="5207304"/>
            <a:ext cx="224163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NVIDIA Tesla K20 GPU</a:t>
            </a:r>
          </a:p>
        </p:txBody>
      </p:sp>
      <p:pic>
        <p:nvPicPr>
          <p:cNvPr id="6" name="Picture 2" descr="http://www.techpowerup.com/img/13-11-18/NVIDIA_Tesla_K40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208" y="2866136"/>
            <a:ext cx="2694030" cy="22392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182462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57200" y="986523"/>
            <a:ext cx="8229600" cy="47921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Parallel Programming Models</a:t>
            </a:r>
          </a:p>
        </p:txBody>
      </p:sp>
      <p:sp>
        <p:nvSpPr>
          <p:cNvPr id="197" name="Shape 197"/>
          <p:cNvSpPr txBox="1">
            <a:spLocks noGrp="1"/>
          </p:cNvSpPr>
          <p:nvPr>
            <p:ph type="body" idx="1"/>
          </p:nvPr>
        </p:nvSpPr>
        <p:spPr>
          <a:xfrm>
            <a:off x="457200" y="1662544"/>
            <a:ext cx="8229600" cy="4463617"/>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lang="en-US" sz="2800" b="0" i="0" u="none" strike="noStrike" cap="none" baseline="0" dirty="0" smtClean="0">
              <a:solidFill>
                <a:schemeClr val="dk1"/>
              </a:solidFill>
              <a:latin typeface="Calibri"/>
              <a:ea typeface="Calibri"/>
              <a:cs typeface="Calibri"/>
              <a:sym typeface="Calibri"/>
            </a:endParaRPr>
          </a:p>
          <a:p>
            <a:pPr marL="0" marR="0" lvl="0" indent="0">
              <a:lnSpc>
                <a:spcPct val="90000"/>
              </a:lnSpc>
              <a:buClr>
                <a:schemeClr val="dk1"/>
              </a:buClr>
              <a:buSzPct val="100000"/>
              <a:buNone/>
            </a:pPr>
            <a:r>
              <a:rPr lang="en-US" dirty="0" smtClean="0">
                <a:sym typeface="Calibri"/>
              </a:rPr>
              <a:t>There </a:t>
            </a:r>
            <a:r>
              <a:rPr lang="en-US" dirty="0">
                <a:sym typeface="Calibri"/>
              </a:rPr>
              <a:t>are different parallel programming models according to how data are shared and exchanged among processors.</a:t>
            </a:r>
          </a:p>
          <a:p>
            <a:pPr>
              <a:lnSpc>
                <a:spcPct val="150000"/>
              </a:lnSpc>
              <a:buClr>
                <a:schemeClr val="dk1"/>
              </a:buClr>
              <a:buSzPct val="100000"/>
            </a:pPr>
            <a:r>
              <a:rPr lang="en-US" dirty="0">
                <a:sym typeface="Calibri"/>
              </a:rPr>
              <a:t>Multi-Threading (shared </a:t>
            </a:r>
            <a:r>
              <a:rPr lang="en-US" dirty="0" smtClean="0">
                <a:sym typeface="Calibri"/>
              </a:rPr>
              <a:t>memory)</a:t>
            </a:r>
          </a:p>
          <a:p>
            <a:pPr>
              <a:lnSpc>
                <a:spcPct val="150000"/>
              </a:lnSpc>
              <a:buClr>
                <a:schemeClr val="dk1"/>
              </a:buClr>
              <a:buSzPct val="100000"/>
            </a:pPr>
            <a:r>
              <a:rPr lang="en-US" dirty="0" smtClean="0">
                <a:sym typeface="Calibri"/>
              </a:rPr>
              <a:t>Message </a:t>
            </a:r>
            <a:r>
              <a:rPr lang="en-US" dirty="0">
                <a:sym typeface="Calibri"/>
              </a:rPr>
              <a:t>passing (distributed memory)</a:t>
            </a:r>
          </a:p>
          <a:p>
            <a:pPr>
              <a:lnSpc>
                <a:spcPct val="150000"/>
              </a:lnSpc>
              <a:buClr>
                <a:schemeClr val="dk1"/>
              </a:buClr>
              <a:buSzPct val="100000"/>
            </a:pPr>
            <a:r>
              <a:rPr lang="en-US" dirty="0">
                <a:sym typeface="Calibri"/>
              </a:rPr>
              <a:t>Hybrid</a:t>
            </a:r>
          </a:p>
        </p:txBody>
      </p:sp>
    </p:spTree>
    <p:extLst>
      <p:ext uri="{BB962C8B-B14F-4D97-AF65-F5344CB8AC3E}">
        <p14:creationId xmlns:p14="http://schemas.microsoft.com/office/powerpoint/2010/main" val="159036368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627927"/>
            <a:ext cx="8229600" cy="944561"/>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Multi-threading</a:t>
            </a:r>
          </a:p>
        </p:txBody>
      </p:sp>
      <p:sp>
        <p:nvSpPr>
          <p:cNvPr id="204" name="Shape 204"/>
          <p:cNvSpPr txBox="1">
            <a:spLocks noGrp="1"/>
          </p:cNvSpPr>
          <p:nvPr>
            <p:ph type="body" idx="1"/>
          </p:nvPr>
        </p:nvSpPr>
        <p:spPr>
          <a:xfrm>
            <a:off x="457200" y="1316424"/>
            <a:ext cx="8229600" cy="4648202"/>
          </a:xfrm>
          <a:prstGeom prst="rect">
            <a:avLst/>
          </a:prstGeom>
          <a:noFill/>
          <a:ln>
            <a:noFill/>
          </a:ln>
        </p:spPr>
        <p:txBody>
          <a:bodyPr lIns="91425" tIns="45700" rIns="91425" bIns="45700" anchor="t" anchorCtr="0">
            <a:noAutofit/>
          </a:bodyPr>
          <a:lstStyle/>
          <a:p>
            <a:pPr marR="0" lvl="0">
              <a:lnSpc>
                <a:spcPct val="150000"/>
              </a:lnSpc>
              <a:buClr>
                <a:schemeClr val="dk1"/>
              </a:buClr>
              <a:buSzPct val="100000"/>
            </a:pPr>
            <a:r>
              <a:rPr lang="en-US" b="1" dirty="0">
                <a:sym typeface="Calibri"/>
              </a:rPr>
              <a:t>Shared memory</a:t>
            </a:r>
          </a:p>
          <a:p>
            <a:pPr marL="742950" marR="0" lvl="1" indent="-285750" algn="l" rtl="0">
              <a:spcBef>
                <a:spcPts val="40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All threads can access the global address space </a:t>
            </a:r>
          </a:p>
          <a:p>
            <a:pPr marL="742950" marR="0" lvl="1" indent="-285750" algn="l" rtl="0">
              <a:spcBef>
                <a:spcPts val="40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Data sharing achieved via writing to/reading from the same memory location.</a:t>
            </a:r>
          </a:p>
          <a:p>
            <a:pPr marL="742950" marR="0" lvl="1" indent="-285750" algn="l" rtl="0">
              <a:spcBef>
                <a:spcPts val="40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Advantage: no need to explicitly specify the data communication (simpler programming, easy translation from serial code)</a:t>
            </a:r>
          </a:p>
          <a:p>
            <a:pPr marL="742950" marR="0" lvl="1" indent="-285750" algn="l" rtl="0">
              <a:spcBef>
                <a:spcPts val="40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Disadvantage: be careful for synchronization conflicts, only applies to Symmetric Multi-Processing (SMP) machines</a:t>
            </a:r>
          </a:p>
          <a:p>
            <a:pPr marL="742950" marR="0" lvl="1" indent="-285750" algn="l" rtl="0">
              <a:spcBef>
                <a:spcPts val="40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Examples:</a:t>
            </a:r>
          </a:p>
          <a:p>
            <a:pPr marL="1143000" marR="0" lvl="2" indent="-228600" algn="l" rtl="0">
              <a:spcBef>
                <a:spcPts val="320"/>
              </a:spcBef>
              <a:buClr>
                <a:schemeClr val="dk1"/>
              </a:buClr>
              <a:buSzPct val="100000"/>
              <a:buFont typeface="Arial"/>
              <a:buChar char="•"/>
            </a:pPr>
            <a:r>
              <a:rPr lang="en-US" sz="1600" b="0" i="0" u="none" strike="noStrike" cap="none" baseline="0" dirty="0" err="1">
                <a:solidFill>
                  <a:schemeClr val="dk1"/>
                </a:solidFill>
                <a:latin typeface="Calibri"/>
                <a:ea typeface="Calibri"/>
                <a:cs typeface="Calibri"/>
                <a:sym typeface="Calibri"/>
              </a:rPr>
              <a:t>OpenMP</a:t>
            </a:r>
            <a:r>
              <a:rPr lang="en-US" sz="1600" b="0" i="0" u="none" strike="noStrike" cap="none" baseline="0" dirty="0">
                <a:solidFill>
                  <a:schemeClr val="dk1"/>
                </a:solidFill>
                <a:latin typeface="Calibri"/>
                <a:ea typeface="Calibri"/>
                <a:cs typeface="Calibri"/>
                <a:sym typeface="Calibri"/>
              </a:rPr>
              <a:t> (C, C++, Fortran)</a:t>
            </a:r>
          </a:p>
          <a:p>
            <a:pPr marL="1143000" marR="0" lvl="2" indent="-228600" algn="l" rtl="0">
              <a:spcBef>
                <a:spcPts val="320"/>
              </a:spcBef>
              <a:buClr>
                <a:schemeClr val="dk1"/>
              </a:buClr>
              <a:buSzPct val="100000"/>
              <a:buFont typeface="Arial"/>
              <a:buChar char="•"/>
            </a:pPr>
            <a:r>
              <a:rPr lang="en-US" sz="1600" b="0" i="0" u="none" strike="noStrike" cap="none" baseline="0" dirty="0">
                <a:solidFill>
                  <a:schemeClr val="dk1"/>
                </a:solidFill>
                <a:latin typeface="Calibri"/>
                <a:ea typeface="Calibri"/>
                <a:cs typeface="Calibri"/>
                <a:sym typeface="Calibri"/>
              </a:rPr>
              <a:t>Multiprocessing modules in Python</a:t>
            </a:r>
          </a:p>
          <a:p>
            <a:pPr marL="742950" marR="0" lvl="1" indent="-133350" algn="l" rtl="0">
              <a:spcBef>
                <a:spcPts val="480"/>
              </a:spcBef>
              <a:buClr>
                <a:schemeClr val="dk1"/>
              </a:buClr>
              <a:buFont typeface="Arial"/>
              <a:buNone/>
            </a:pPr>
            <a:endParaRPr sz="2400" b="0" i="0" u="none" strike="noStrike" cap="none" baseline="0" dirty="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a:stretch/>
        </p:blipFill>
        <p:spPr>
          <a:xfrm>
            <a:off x="2924174" y="5147455"/>
            <a:ext cx="3324226" cy="1634343"/>
          </a:xfrm>
          <a:prstGeom prst="rect">
            <a:avLst/>
          </a:prstGeom>
          <a:noFill/>
          <a:ln>
            <a:noFill/>
          </a:ln>
        </p:spPr>
      </p:pic>
    </p:spTree>
    <p:extLst>
      <p:ext uri="{BB962C8B-B14F-4D97-AF65-F5344CB8AC3E}">
        <p14:creationId xmlns:p14="http://schemas.microsoft.com/office/powerpoint/2010/main" val="407138776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0697"/>
            <a:ext cx="8229600" cy="631190"/>
          </a:xfrm>
        </p:spPr>
        <p:txBody>
          <a:bodyPr/>
          <a:lstStyle/>
          <a:p>
            <a:pPr>
              <a:lnSpc>
                <a:spcPct val="100000"/>
              </a:lnSpc>
            </a:pPr>
            <a:r>
              <a:rPr lang="en-US" sz="3000" b="1" dirty="0" smtClean="0"/>
              <a:t>Outline</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High Performance Computing (HPC)</a:t>
            </a:r>
          </a:p>
          <a:p>
            <a:pPr lvl="1"/>
            <a:r>
              <a:rPr lang="en-US" dirty="0"/>
              <a:t>“High Performance Computing most generally refers to the practice of aggregating computing power in a way that delivers much higher performance than one could get out of a typical desktop computer or workstation in order to solve large problems in science, engineering, or business</a:t>
            </a:r>
            <a:r>
              <a:rPr lang="en-US" dirty="0" smtClean="0"/>
              <a:t>.” [1]</a:t>
            </a:r>
            <a:endParaRPr lang="en-US" dirty="0"/>
          </a:p>
          <a:p>
            <a:r>
              <a:rPr lang="en-US" dirty="0" smtClean="0"/>
              <a:t>cyberinfrastructure</a:t>
            </a:r>
          </a:p>
          <a:p>
            <a:pPr lvl="1"/>
            <a:r>
              <a:rPr lang="en-US" dirty="0" smtClean="0"/>
              <a:t>The available HPC resources regarding computing platforms and frameworks </a:t>
            </a:r>
          </a:p>
          <a:p>
            <a:pPr lvl="1"/>
            <a:r>
              <a:rPr lang="en-US" dirty="0" smtClean="0"/>
              <a:t>ROGER</a:t>
            </a:r>
          </a:p>
          <a:p>
            <a:r>
              <a:rPr lang="en-US" dirty="0" smtClean="0"/>
              <a:t>GIS</a:t>
            </a:r>
          </a:p>
          <a:p>
            <a:pPr lvl="1"/>
            <a:r>
              <a:rPr lang="en-US" dirty="0" smtClean="0"/>
              <a:t>Leverage cyberinfrastructure to address challenges </a:t>
            </a:r>
            <a:r>
              <a:rPr lang="en-US" dirty="0"/>
              <a:t>in </a:t>
            </a:r>
            <a:r>
              <a:rPr lang="en-US" dirty="0" smtClean="0"/>
              <a:t>geospatial </a:t>
            </a:r>
            <a:r>
              <a:rPr lang="en-US" dirty="0"/>
              <a:t>Big </a:t>
            </a:r>
            <a:r>
              <a:rPr lang="en-US" dirty="0" smtClean="0"/>
              <a:t>Data</a:t>
            </a:r>
          </a:p>
          <a:p>
            <a:pPr lvl="1"/>
            <a:r>
              <a:rPr lang="en-US" dirty="0" smtClean="0"/>
              <a:t>Utilize </a:t>
            </a:r>
            <a:r>
              <a:rPr lang="en-US" dirty="0"/>
              <a:t>g</a:t>
            </a:r>
            <a:r>
              <a:rPr lang="en-US" dirty="0" smtClean="0"/>
              <a:t>eo-processing as services</a:t>
            </a:r>
            <a:endParaRPr lang="en-US" dirty="0"/>
          </a:p>
          <a:p>
            <a:pPr lvl="1"/>
            <a:r>
              <a:rPr lang="en-US" dirty="0" smtClean="0"/>
              <a:t>Tailor cyberinfrastructure resources for specific geospatial problem solving, e.g., choosing right computing platform and paradigm</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
        <p:nvSpPr>
          <p:cNvPr id="6" name="TextBox 5"/>
          <p:cNvSpPr txBox="1"/>
          <p:nvPr/>
        </p:nvSpPr>
        <p:spPr>
          <a:xfrm>
            <a:off x="128282" y="6048573"/>
            <a:ext cx="7487920" cy="307777"/>
          </a:xfrm>
          <a:prstGeom prst="rect">
            <a:avLst/>
          </a:prstGeom>
          <a:noFill/>
        </p:spPr>
        <p:txBody>
          <a:bodyPr wrap="square" rtlCol="0">
            <a:spAutoFit/>
          </a:bodyPr>
          <a:lstStyle/>
          <a:p>
            <a:r>
              <a:rPr lang="en-US" sz="1400" dirty="0"/>
              <a:t>1. http://insidehpc.com/hpc-basic-training/what-is-hpc/</a:t>
            </a:r>
          </a:p>
        </p:txBody>
      </p:sp>
    </p:spTree>
    <p:extLst>
      <p:ext uri="{BB962C8B-B14F-4D97-AF65-F5344CB8AC3E}">
        <p14:creationId xmlns:p14="http://schemas.microsoft.com/office/powerpoint/2010/main" val="2583057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602990"/>
            <a:ext cx="8229600" cy="944561"/>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Message Passing</a:t>
            </a:r>
          </a:p>
        </p:txBody>
      </p:sp>
      <p:sp>
        <p:nvSpPr>
          <p:cNvPr id="212" name="Shape 212"/>
          <p:cNvSpPr txBox="1">
            <a:spLocks noGrp="1"/>
          </p:cNvSpPr>
          <p:nvPr>
            <p:ph type="body" idx="1"/>
          </p:nvPr>
        </p:nvSpPr>
        <p:spPr>
          <a:xfrm>
            <a:off x="457200" y="1402078"/>
            <a:ext cx="8229600" cy="4724084"/>
          </a:xfrm>
          <a:prstGeom prst="rect">
            <a:avLst/>
          </a:prstGeom>
          <a:noFill/>
          <a:ln>
            <a:noFill/>
          </a:ln>
        </p:spPr>
        <p:txBody>
          <a:bodyPr lIns="91425" tIns="45700" rIns="91425" bIns="45700" anchor="t" anchorCtr="0">
            <a:noAutofit/>
          </a:bodyPr>
          <a:lstStyle/>
          <a:p>
            <a:pPr>
              <a:lnSpc>
                <a:spcPct val="150000"/>
              </a:lnSpc>
              <a:buClr>
                <a:schemeClr val="dk1"/>
              </a:buClr>
              <a:buSzPct val="100000"/>
            </a:pPr>
            <a:r>
              <a:rPr lang="en-US" b="1" dirty="0" smtClean="0">
                <a:sym typeface="Calibri"/>
              </a:rPr>
              <a:t>Distributed </a:t>
            </a:r>
            <a:r>
              <a:rPr lang="en-US" b="1" dirty="0">
                <a:sym typeface="Calibri"/>
              </a:rPr>
              <a:t>memory</a:t>
            </a:r>
          </a:p>
          <a:p>
            <a:pPr marL="742950" marR="0" lvl="1" indent="-285750" algn="l" rtl="0">
              <a:spcBef>
                <a:spcPts val="400"/>
              </a:spcBef>
              <a:buClr>
                <a:srgbClr val="000000"/>
              </a:buClr>
              <a:buSzPct val="100000"/>
              <a:buFont typeface="Arial"/>
              <a:buChar char="–"/>
            </a:pPr>
            <a:r>
              <a:rPr lang="en-US" sz="2000" b="0" i="0" u="none" strike="noStrike" cap="none" baseline="0" dirty="0">
                <a:solidFill>
                  <a:srgbClr val="000000"/>
                </a:solidFill>
                <a:latin typeface="Calibri"/>
                <a:ea typeface="Calibri"/>
                <a:cs typeface="Calibri"/>
                <a:sym typeface="Calibri"/>
              </a:rPr>
              <a:t>A set of computing nodes use their own local memory during computation.</a:t>
            </a:r>
          </a:p>
          <a:p>
            <a:pPr marL="742950" marR="0" lvl="1" indent="-285750" algn="l" rtl="0">
              <a:spcBef>
                <a:spcPts val="400"/>
              </a:spcBef>
              <a:buClr>
                <a:srgbClr val="000000"/>
              </a:buClr>
              <a:buSzPct val="100000"/>
              <a:buFont typeface="Arial"/>
              <a:buChar char="–"/>
            </a:pPr>
            <a:r>
              <a:rPr lang="en-US" sz="2000" b="0" i="0" u="none" strike="noStrike" cap="none" baseline="0" dirty="0">
                <a:solidFill>
                  <a:srgbClr val="000000"/>
                </a:solidFill>
                <a:latin typeface="Calibri"/>
                <a:ea typeface="Calibri"/>
                <a:cs typeface="Calibri"/>
                <a:sym typeface="Calibri"/>
              </a:rPr>
              <a:t>Data transfer requires specifying the sender, receiver and mode of transfer. </a:t>
            </a:r>
          </a:p>
          <a:p>
            <a:pPr marL="742950" marR="0" lvl="1" indent="-285750" algn="l" rtl="0">
              <a:spcBef>
                <a:spcPts val="400"/>
              </a:spcBef>
              <a:buClr>
                <a:srgbClr val="000000"/>
              </a:buClr>
              <a:buSzPct val="100000"/>
              <a:buFont typeface="Arial"/>
              <a:buChar char="–"/>
            </a:pPr>
            <a:r>
              <a:rPr lang="en-US" sz="2000" b="0" i="0" u="none" strike="noStrike" cap="none" baseline="0" dirty="0">
                <a:solidFill>
                  <a:srgbClr val="000000"/>
                </a:solidFill>
                <a:latin typeface="Calibri"/>
                <a:ea typeface="Calibri"/>
                <a:cs typeface="Calibri"/>
                <a:sym typeface="Calibri"/>
              </a:rPr>
              <a:t>Advantage: High flexibility-&gt;higher performance</a:t>
            </a:r>
          </a:p>
          <a:p>
            <a:pPr marL="742950" marR="0" lvl="1" indent="-285750" algn="l" rtl="0">
              <a:spcBef>
                <a:spcPts val="400"/>
              </a:spcBef>
              <a:buClr>
                <a:srgbClr val="000000"/>
              </a:buClr>
              <a:buSzPct val="100000"/>
              <a:buFont typeface="Arial"/>
              <a:buChar char="–"/>
            </a:pPr>
            <a:r>
              <a:rPr lang="en-US" sz="2000" b="0" i="0" u="none" strike="noStrike" cap="none" baseline="0" dirty="0">
                <a:solidFill>
                  <a:srgbClr val="000000"/>
                </a:solidFill>
                <a:latin typeface="Calibri"/>
                <a:ea typeface="Calibri"/>
                <a:cs typeface="Calibri"/>
                <a:sym typeface="Calibri"/>
              </a:rPr>
              <a:t>Disadvantage: Complex programming, not easy to translate from serial code. Communication overhead.</a:t>
            </a:r>
          </a:p>
          <a:p>
            <a:pPr marL="742950" marR="0" lvl="1" indent="-285750" algn="l" rtl="0">
              <a:spcBef>
                <a:spcPts val="400"/>
              </a:spcBef>
              <a:buClr>
                <a:srgbClr val="000000"/>
              </a:buClr>
              <a:buSzPct val="100000"/>
              <a:buFont typeface="Arial"/>
              <a:buChar char="–"/>
            </a:pPr>
            <a:r>
              <a:rPr lang="en-US" sz="2000" b="0" i="0" u="none" strike="noStrike" cap="none" baseline="0" dirty="0">
                <a:solidFill>
                  <a:srgbClr val="000000"/>
                </a:solidFill>
                <a:latin typeface="Calibri"/>
                <a:ea typeface="Calibri"/>
                <a:cs typeface="Calibri"/>
                <a:sym typeface="Calibri"/>
              </a:rPr>
              <a:t>Example</a:t>
            </a:r>
          </a:p>
          <a:p>
            <a:pPr marL="1143000" marR="0" lvl="2" indent="-228600" algn="l" rtl="0">
              <a:spcBef>
                <a:spcPts val="320"/>
              </a:spcBef>
              <a:buClr>
                <a:srgbClr val="000000"/>
              </a:buClr>
              <a:buSzPct val="100000"/>
              <a:buFont typeface="Arial"/>
              <a:buChar char="•"/>
            </a:pPr>
            <a:r>
              <a:rPr lang="en-US" sz="1600" b="0" i="0" u="none" strike="noStrike" cap="none" baseline="0" dirty="0">
                <a:solidFill>
                  <a:srgbClr val="000000"/>
                </a:solidFill>
                <a:latin typeface="Arial"/>
                <a:ea typeface="Arial"/>
                <a:cs typeface="Arial"/>
                <a:sym typeface="Arial"/>
              </a:rPr>
              <a:t>Message Passing Interface (MPI) supported by most programming languages</a:t>
            </a:r>
          </a:p>
        </p:txBody>
      </p:sp>
      <p:pic>
        <p:nvPicPr>
          <p:cNvPr id="213" name="Shape 213"/>
          <p:cNvPicPr preferRelativeResize="0"/>
          <p:nvPr/>
        </p:nvPicPr>
        <p:blipFill rotWithShape="1">
          <a:blip r:embed="rId3">
            <a:alphaModFix/>
          </a:blip>
          <a:srcRect/>
          <a:stretch/>
        </p:blipFill>
        <p:spPr>
          <a:xfrm>
            <a:off x="3436620" y="5064125"/>
            <a:ext cx="2270760" cy="1671320"/>
          </a:xfrm>
          <a:prstGeom prst="rect">
            <a:avLst/>
          </a:prstGeom>
          <a:noFill/>
          <a:ln>
            <a:noFill/>
          </a:ln>
        </p:spPr>
      </p:pic>
    </p:spTree>
    <p:extLst>
      <p:ext uri="{BB962C8B-B14F-4D97-AF65-F5344CB8AC3E}">
        <p14:creationId xmlns:p14="http://schemas.microsoft.com/office/powerpoint/2010/main" val="452577289"/>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594519"/>
            <a:ext cx="8229600" cy="944561"/>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smtClean="0">
                <a:solidFill>
                  <a:schemeClr val="dk1"/>
                </a:solidFill>
                <a:ea typeface="Calibri"/>
                <a:cs typeface="Calibri"/>
                <a:sym typeface="Calibri"/>
              </a:rPr>
              <a:t>Hybrid model</a:t>
            </a:r>
            <a:endParaRPr lang="en-US" sz="3000" b="1" i="0" u="none" strike="noStrike" cap="none" baseline="0" dirty="0">
              <a:solidFill>
                <a:schemeClr val="dk1"/>
              </a:solidFill>
              <a:ea typeface="Calibri"/>
              <a:cs typeface="Calibri"/>
              <a:sym typeface="Calibri"/>
            </a:endParaRPr>
          </a:p>
        </p:txBody>
      </p:sp>
      <p:sp>
        <p:nvSpPr>
          <p:cNvPr id="220" name="Shape 220"/>
          <p:cNvSpPr txBox="1">
            <a:spLocks noGrp="1"/>
          </p:cNvSpPr>
          <p:nvPr>
            <p:ph type="body" idx="1"/>
          </p:nvPr>
        </p:nvSpPr>
        <p:spPr>
          <a:xfrm>
            <a:off x="457200" y="1413164"/>
            <a:ext cx="8229600" cy="4712998"/>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dirty="0">
                <a:sym typeface="Calibri"/>
              </a:rPr>
              <a:t>Clusters of SMP (symmetric multi‐processing) nodes dominate nowadays</a:t>
            </a:r>
          </a:p>
          <a:p>
            <a:pPr>
              <a:spcBef>
                <a:spcPts val="0"/>
              </a:spcBef>
              <a:buClr>
                <a:schemeClr val="dk1"/>
              </a:buClr>
              <a:buSzPct val="100000"/>
              <a:buFont typeface="Arial"/>
              <a:buChar char="•"/>
            </a:pPr>
            <a:r>
              <a:rPr lang="en-US" dirty="0">
                <a:sym typeface="Calibri"/>
              </a:rPr>
              <a:t>Two-Level Architecture:</a:t>
            </a:r>
          </a:p>
          <a:p>
            <a:pPr marL="457200" marR="0" lvl="1" indent="0" algn="l" rtl="0">
              <a:spcBef>
                <a:spcPts val="480"/>
              </a:spcBef>
              <a:buClr>
                <a:schemeClr val="dk1"/>
              </a:buClr>
              <a:buSzPct val="25000"/>
              <a:buFont typeface="Arial"/>
              <a:buNone/>
            </a:pPr>
            <a:r>
              <a:rPr lang="en-US" sz="2400" b="0" i="0" u="none" strike="noStrike" cap="none" baseline="0" dirty="0">
                <a:solidFill>
                  <a:schemeClr val="dk1"/>
                </a:solidFill>
                <a:latin typeface="Calibri"/>
                <a:ea typeface="Calibri"/>
                <a:cs typeface="Calibri"/>
                <a:sym typeface="Calibri"/>
              </a:rPr>
              <a:t>1: Cores/processors share local memory</a:t>
            </a:r>
          </a:p>
          <a:p>
            <a:pPr marL="457200" marR="0" lvl="1" indent="0" algn="l" rtl="0">
              <a:spcBef>
                <a:spcPts val="480"/>
              </a:spcBef>
              <a:buClr>
                <a:schemeClr val="dk1"/>
              </a:buClr>
              <a:buSzPct val="25000"/>
              <a:buFont typeface="Arial"/>
              <a:buNone/>
            </a:pPr>
            <a:r>
              <a:rPr lang="en-US" sz="2400" b="0" i="0" u="none" strike="noStrike" cap="none" baseline="0" dirty="0">
                <a:solidFill>
                  <a:schemeClr val="dk1"/>
                </a:solidFill>
                <a:latin typeface="Calibri"/>
                <a:ea typeface="Calibri"/>
                <a:cs typeface="Calibri"/>
                <a:sym typeface="Calibri"/>
              </a:rPr>
              <a:t>2: Nodes with distributed memory communicate through message passing</a:t>
            </a:r>
          </a:p>
          <a:p>
            <a:pPr marR="0" lvl="0">
              <a:spcBef>
                <a:spcPts val="0"/>
              </a:spcBef>
              <a:buClr>
                <a:schemeClr val="dk1"/>
              </a:buClr>
              <a:buSzPct val="100000"/>
              <a:buFont typeface="Arial"/>
              <a:buChar char="•"/>
            </a:pPr>
            <a:r>
              <a:rPr lang="en-US" dirty="0">
                <a:sym typeface="Calibri"/>
              </a:rPr>
              <a:t>Combining different models, e.g. </a:t>
            </a:r>
            <a:r>
              <a:rPr lang="en-US" dirty="0" err="1">
                <a:sym typeface="Calibri"/>
              </a:rPr>
              <a:t>OpenMP</a:t>
            </a:r>
            <a:r>
              <a:rPr lang="en-US" dirty="0">
                <a:sym typeface="Calibri"/>
              </a:rPr>
              <a:t> and MPI</a:t>
            </a:r>
          </a:p>
        </p:txBody>
      </p:sp>
      <p:pic>
        <p:nvPicPr>
          <p:cNvPr id="221" name="Shape 221"/>
          <p:cNvPicPr preferRelativeResize="0"/>
          <p:nvPr/>
        </p:nvPicPr>
        <p:blipFill rotWithShape="1">
          <a:blip r:embed="rId3">
            <a:alphaModFix/>
          </a:blip>
          <a:srcRect/>
          <a:stretch/>
        </p:blipFill>
        <p:spPr>
          <a:xfrm>
            <a:off x="3124200" y="4495800"/>
            <a:ext cx="2729212" cy="2064051"/>
          </a:xfrm>
          <a:prstGeom prst="rect">
            <a:avLst/>
          </a:prstGeom>
          <a:noFill/>
          <a:ln>
            <a:noFill/>
          </a:ln>
        </p:spPr>
      </p:pic>
    </p:spTree>
    <p:extLst>
      <p:ext uri="{BB962C8B-B14F-4D97-AF65-F5344CB8AC3E}">
        <p14:creationId xmlns:p14="http://schemas.microsoft.com/office/powerpoint/2010/main" val="3872455995"/>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730682"/>
            <a:ext cx="8229600" cy="76430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000" b="1" i="0" u="none" strike="noStrike" cap="none" baseline="0" dirty="0">
                <a:solidFill>
                  <a:schemeClr val="dk1"/>
                </a:solidFill>
                <a:ea typeface="Calibri"/>
                <a:cs typeface="Calibri"/>
                <a:sym typeface="Calibri"/>
              </a:rPr>
              <a:t>Scalability of Parallel Computing</a:t>
            </a:r>
          </a:p>
        </p:txBody>
      </p:sp>
      <p:sp>
        <p:nvSpPr>
          <p:cNvPr id="228" name="Shape 228"/>
          <p:cNvSpPr txBox="1">
            <a:spLocks noGrp="1"/>
          </p:cNvSpPr>
          <p:nvPr>
            <p:ph type="body" idx="1"/>
          </p:nvPr>
        </p:nvSpPr>
        <p:spPr>
          <a:xfrm>
            <a:off x="457200" y="1112837"/>
            <a:ext cx="8229600" cy="5516562"/>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endParaRPr lang="en-US" sz="2200" b="0" i="0" u="none" strike="noStrike" cap="none" baseline="0" dirty="0" smtClean="0">
              <a:solidFill>
                <a:schemeClr val="dk1"/>
              </a:solidFill>
              <a:latin typeface="Calibri"/>
              <a:ea typeface="Calibri"/>
              <a:cs typeface="Calibri"/>
              <a:sym typeface="Calibri"/>
            </a:endParaRPr>
          </a:p>
          <a:p>
            <a:pPr marL="342900" marR="0" lvl="0" indent="-342900" algn="l" rtl="0">
              <a:spcBef>
                <a:spcPts val="0"/>
              </a:spcBef>
              <a:buClr>
                <a:schemeClr val="dk1"/>
              </a:buClr>
              <a:buSzPct val="100000"/>
              <a:buFont typeface="Arial"/>
              <a:buChar char="•"/>
            </a:pPr>
            <a:r>
              <a:rPr lang="en-US" sz="2200" b="0" i="0" u="none" strike="noStrike" cap="none" baseline="0" dirty="0" smtClean="0">
                <a:solidFill>
                  <a:schemeClr val="dk1"/>
                </a:solidFill>
                <a:latin typeface="Calibri"/>
                <a:ea typeface="Calibri"/>
                <a:cs typeface="Calibri"/>
                <a:sym typeface="Calibri"/>
              </a:rPr>
              <a:t>T(</a:t>
            </a:r>
            <a:r>
              <a:rPr lang="en-US" sz="2200" b="0" i="0" u="none" strike="noStrike" cap="none" baseline="0" dirty="0" err="1" smtClean="0">
                <a:solidFill>
                  <a:schemeClr val="dk1"/>
                </a:solidFill>
                <a:latin typeface="Calibri"/>
                <a:ea typeface="Calibri"/>
                <a:cs typeface="Calibri"/>
                <a:sym typeface="Calibri"/>
              </a:rPr>
              <a:t>n,p</a:t>
            </a:r>
            <a:r>
              <a:rPr lang="en-US" sz="2200" b="0" i="0" u="none" strike="noStrike" cap="none" baseline="0" dirty="0">
                <a:solidFill>
                  <a:schemeClr val="dk1"/>
                </a:solidFill>
                <a:latin typeface="Calibri"/>
                <a:ea typeface="Calibri"/>
                <a:cs typeface="Calibri"/>
                <a:sym typeface="Calibri"/>
              </a:rPr>
              <a:t>) is the time to solve a problem of size n using p processors</a:t>
            </a:r>
          </a:p>
          <a:p>
            <a:pPr marL="742950" marR="0" lvl="1" indent="-285750" algn="l" rtl="0">
              <a:spcBef>
                <a:spcPts val="36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Speedup: S(</a:t>
            </a:r>
            <a:r>
              <a:rPr lang="en-US" sz="1800" b="0" i="0" u="none" strike="noStrike" cap="none" baseline="0" dirty="0" err="1">
                <a:solidFill>
                  <a:schemeClr val="dk1"/>
                </a:solidFill>
                <a:latin typeface="Calibri"/>
                <a:ea typeface="Calibri"/>
                <a:cs typeface="Calibri"/>
                <a:sym typeface="Calibri"/>
              </a:rPr>
              <a:t>n,p</a:t>
            </a:r>
            <a:r>
              <a:rPr lang="en-US" sz="1800" b="0" i="0" u="none" strike="noStrike" cap="none" baseline="0" dirty="0">
                <a:solidFill>
                  <a:schemeClr val="dk1"/>
                </a:solidFill>
                <a:latin typeface="Calibri"/>
                <a:ea typeface="Calibri"/>
                <a:cs typeface="Calibri"/>
                <a:sym typeface="Calibri"/>
              </a:rPr>
              <a:t>) = T(n,1)/T(</a:t>
            </a:r>
            <a:r>
              <a:rPr lang="en-US" sz="1800" b="0" i="0" u="none" strike="noStrike" cap="none" baseline="0" dirty="0" err="1">
                <a:solidFill>
                  <a:schemeClr val="dk1"/>
                </a:solidFill>
                <a:latin typeface="Calibri"/>
                <a:ea typeface="Calibri"/>
                <a:cs typeface="Calibri"/>
                <a:sym typeface="Calibri"/>
              </a:rPr>
              <a:t>n,p</a:t>
            </a:r>
            <a:r>
              <a:rPr lang="en-US" sz="1800" b="0" i="0" u="none" strike="noStrike" cap="none" baseline="0" dirty="0">
                <a:solidFill>
                  <a:schemeClr val="dk1"/>
                </a:solidFill>
                <a:latin typeface="Calibri"/>
                <a:ea typeface="Calibri"/>
                <a:cs typeface="Calibri"/>
                <a:sym typeface="Calibri"/>
              </a:rPr>
              <a:t>)</a:t>
            </a:r>
          </a:p>
          <a:p>
            <a:pPr marL="742950" marR="0" lvl="1" indent="-285750" algn="l" rtl="0">
              <a:spcBef>
                <a:spcPts val="36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Efficiency: E(</a:t>
            </a:r>
            <a:r>
              <a:rPr lang="en-US" sz="1800" b="0" i="0" u="none" strike="noStrike" cap="none" baseline="0" dirty="0" err="1">
                <a:solidFill>
                  <a:schemeClr val="dk1"/>
                </a:solidFill>
                <a:latin typeface="Calibri"/>
                <a:ea typeface="Calibri"/>
                <a:cs typeface="Calibri"/>
                <a:sym typeface="Calibri"/>
              </a:rPr>
              <a:t>n,p</a:t>
            </a:r>
            <a:r>
              <a:rPr lang="en-US" sz="1800" b="0" i="0" u="none" strike="noStrike" cap="none" baseline="0" dirty="0">
                <a:solidFill>
                  <a:schemeClr val="dk1"/>
                </a:solidFill>
                <a:latin typeface="Calibri"/>
                <a:ea typeface="Calibri"/>
                <a:cs typeface="Calibri"/>
                <a:sym typeface="Calibri"/>
              </a:rPr>
              <a:t>) = S(</a:t>
            </a:r>
            <a:r>
              <a:rPr lang="en-US" sz="1800" b="0" i="0" u="none" strike="noStrike" cap="none" baseline="0" dirty="0" err="1">
                <a:solidFill>
                  <a:schemeClr val="dk1"/>
                </a:solidFill>
                <a:latin typeface="Calibri"/>
                <a:ea typeface="Calibri"/>
                <a:cs typeface="Calibri"/>
                <a:sym typeface="Calibri"/>
              </a:rPr>
              <a:t>n,p</a:t>
            </a:r>
            <a:r>
              <a:rPr lang="en-US" sz="1800" b="0" i="0" u="none" strike="noStrike" cap="none" baseline="0" dirty="0">
                <a:solidFill>
                  <a:schemeClr val="dk1"/>
                </a:solidFill>
                <a:latin typeface="Calibri"/>
                <a:ea typeface="Calibri"/>
                <a:cs typeface="Calibri"/>
                <a:sym typeface="Calibri"/>
              </a:rPr>
              <a:t>)/p</a:t>
            </a:r>
          </a:p>
          <a:p>
            <a:pPr marL="742950" marR="0" lvl="1" indent="-285750" algn="l" rtl="0">
              <a:spcBef>
                <a:spcPts val="36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Scaled Efficiency:  SE(</a:t>
            </a:r>
            <a:r>
              <a:rPr lang="en-US" sz="1800" b="0" i="0" u="none" strike="noStrike" cap="none" baseline="0" dirty="0" err="1">
                <a:solidFill>
                  <a:schemeClr val="dk1"/>
                </a:solidFill>
                <a:latin typeface="Calibri"/>
                <a:ea typeface="Calibri"/>
                <a:cs typeface="Calibri"/>
                <a:sym typeface="Calibri"/>
              </a:rPr>
              <a:t>n,p</a:t>
            </a:r>
            <a:r>
              <a:rPr lang="en-US" sz="1800" b="0" i="0" u="none" strike="noStrike" cap="none" baseline="0" dirty="0">
                <a:solidFill>
                  <a:schemeClr val="dk1"/>
                </a:solidFill>
                <a:latin typeface="Calibri"/>
                <a:ea typeface="Calibri"/>
                <a:cs typeface="Calibri"/>
                <a:sym typeface="Calibri"/>
              </a:rPr>
              <a:t>) = T(n,1)/T(</a:t>
            </a:r>
            <a:r>
              <a:rPr lang="en-US" sz="1800" b="0" i="0" u="none" strike="noStrike" cap="none" baseline="0" dirty="0" err="1">
                <a:solidFill>
                  <a:schemeClr val="dk1"/>
                </a:solidFill>
                <a:latin typeface="Calibri"/>
                <a:ea typeface="Calibri"/>
                <a:cs typeface="Calibri"/>
                <a:sym typeface="Calibri"/>
              </a:rPr>
              <a:t>pn,p</a:t>
            </a:r>
            <a:r>
              <a:rPr lang="en-US" sz="1800" b="0" i="0" u="none" strike="noStrike" cap="none" baseline="0" dirty="0">
                <a:solidFill>
                  <a:schemeClr val="dk1"/>
                </a:solidFill>
                <a:latin typeface="Calibri"/>
                <a:ea typeface="Calibri"/>
                <a:cs typeface="Calibri"/>
                <a:sym typeface="Calibri"/>
              </a:rPr>
              <a:t>)</a:t>
            </a:r>
          </a:p>
          <a:p>
            <a:pPr marL="342900" marR="0" lvl="1" indent="-342900" algn="l" rtl="0">
              <a:spcBef>
                <a:spcPts val="440"/>
              </a:spcBef>
              <a:buClr>
                <a:srgbClr val="000000"/>
              </a:buClr>
              <a:buSzPct val="100000"/>
              <a:buFont typeface="Arial"/>
              <a:buChar char="–"/>
            </a:pPr>
            <a:r>
              <a:rPr lang="en-US" sz="2200" b="0" i="0" u="none" strike="noStrike" cap="none" baseline="0" dirty="0">
                <a:solidFill>
                  <a:srgbClr val="000000"/>
                </a:solidFill>
                <a:latin typeface="Calibri"/>
                <a:ea typeface="Calibri"/>
                <a:cs typeface="Calibri"/>
                <a:sym typeface="Calibri"/>
              </a:rPr>
              <a:t>Amdahl’s Law: Maximum speedup = 1/(1-Parallel portion)</a:t>
            </a:r>
          </a:p>
        </p:txBody>
      </p:sp>
      <p:pic>
        <p:nvPicPr>
          <p:cNvPr id="229" name="Shape 229"/>
          <p:cNvPicPr preferRelativeResize="0"/>
          <p:nvPr/>
        </p:nvPicPr>
        <p:blipFill rotWithShape="1">
          <a:blip r:embed="rId3">
            <a:alphaModFix/>
          </a:blip>
          <a:srcRect/>
          <a:stretch/>
        </p:blipFill>
        <p:spPr>
          <a:xfrm>
            <a:off x="1930400" y="3200400"/>
            <a:ext cx="5113935" cy="3138678"/>
          </a:xfrm>
          <a:prstGeom prst="rect">
            <a:avLst/>
          </a:prstGeom>
          <a:noFill/>
          <a:ln>
            <a:noFill/>
          </a:ln>
        </p:spPr>
      </p:pic>
    </p:spTree>
    <p:extLst>
      <p:ext uri="{BB962C8B-B14F-4D97-AF65-F5344CB8AC3E}">
        <p14:creationId xmlns:p14="http://schemas.microsoft.com/office/powerpoint/2010/main" val="4286442333"/>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t>Data Parallelism</a:t>
            </a:r>
            <a:endParaRPr lang="en-US" sz="3000" b="1" dirty="0"/>
          </a:p>
        </p:txBody>
      </p:sp>
      <p:sp>
        <p:nvSpPr>
          <p:cNvPr id="3" name="Content Placeholder 2"/>
          <p:cNvSpPr>
            <a:spLocks noGrp="1"/>
          </p:cNvSpPr>
          <p:nvPr>
            <p:ph idx="1"/>
          </p:nvPr>
        </p:nvSpPr>
        <p:spPr/>
        <p:txBody>
          <a:bodyPr>
            <a:normAutofit/>
          </a:bodyPr>
          <a:lstStyle/>
          <a:p>
            <a:r>
              <a:rPr lang="en-US" dirty="0" smtClean="0"/>
              <a:t>Data parallelism</a:t>
            </a:r>
          </a:p>
          <a:p>
            <a:pPr lvl="1"/>
            <a:r>
              <a:rPr lang="en-US" dirty="0" smtClean="0"/>
              <a:t>The same task is run on different data in parallel</a:t>
            </a:r>
          </a:p>
          <a:p>
            <a:endParaRPr lang="en-US" dirty="0" smtClean="0"/>
          </a:p>
          <a:p>
            <a:r>
              <a:rPr lang="en-US" dirty="0" smtClean="0"/>
              <a:t>Example: convert all pixels in a raster to binary {1: developed, 0: other land cover}</a:t>
            </a:r>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23</a:t>
            </a:fld>
            <a:endParaRPr lang="en-US" dirty="0"/>
          </a:p>
        </p:txBody>
      </p:sp>
    </p:spTree>
    <p:extLst>
      <p:ext uri="{BB962C8B-B14F-4D97-AF65-F5344CB8AC3E}">
        <p14:creationId xmlns:p14="http://schemas.microsoft.com/office/powerpoint/2010/main" val="1312478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27" y="748569"/>
            <a:ext cx="8229600" cy="778256"/>
          </a:xfrm>
        </p:spPr>
        <p:txBody>
          <a:bodyPr>
            <a:normAutofit fontScale="90000"/>
          </a:bodyPr>
          <a:lstStyle/>
          <a:p>
            <a:r>
              <a:rPr lang="en-US" sz="3000" b="1" dirty="0" smtClean="0"/>
              <a:t>Data Parallelism</a:t>
            </a:r>
            <a:endParaRPr lang="en-US" sz="3000" b="1" dirty="0"/>
          </a:p>
        </p:txBody>
      </p:sp>
      <p:sp>
        <p:nvSpPr>
          <p:cNvPr id="3" name="Content Placeholder 2"/>
          <p:cNvSpPr>
            <a:spLocks noGrp="1"/>
          </p:cNvSpPr>
          <p:nvPr>
            <p:ph idx="1"/>
          </p:nvPr>
        </p:nvSpPr>
        <p:spPr>
          <a:xfrm>
            <a:off x="457200" y="4713643"/>
            <a:ext cx="8229600" cy="1566518"/>
          </a:xfrm>
        </p:spPr>
        <p:txBody>
          <a:bodyPr/>
          <a:lstStyle/>
          <a:p>
            <a:pPr lvl="1"/>
            <a:r>
              <a:rPr lang="en-US" dirty="0"/>
              <a:t>Can divide the raster into smaller blocks and run the tasks (i.e. </a:t>
            </a:r>
            <a:r>
              <a:rPr lang="en-US" dirty="0" err="1"/>
              <a:t>binarize</a:t>
            </a:r>
            <a:r>
              <a:rPr lang="en-US" dirty="0"/>
              <a:t> each block) in parallel</a:t>
            </a:r>
          </a:p>
          <a:p>
            <a:pPr lvl="1"/>
            <a:r>
              <a:rPr lang="en-US" dirty="0"/>
              <a:t>No dependencies between the </a:t>
            </a:r>
            <a:r>
              <a:rPr lang="en-US" dirty="0" smtClean="0"/>
              <a:t>tasks</a:t>
            </a:r>
            <a:endParaRPr lang="en-US" dirty="0"/>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24</a:t>
            </a:fld>
            <a:endParaRPr lang="en-US" dirty="0"/>
          </a:p>
        </p:txBody>
      </p:sp>
      <p:sp>
        <p:nvSpPr>
          <p:cNvPr id="5" name="Rectangle 4"/>
          <p:cNvSpPr/>
          <p:nvPr/>
        </p:nvSpPr>
        <p:spPr>
          <a:xfrm>
            <a:off x="1371600" y="1581665"/>
            <a:ext cx="640080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a:t>
            </a:r>
            <a:endParaRPr lang="en-US" dirty="0"/>
          </a:p>
        </p:txBody>
      </p:sp>
      <p:sp>
        <p:nvSpPr>
          <p:cNvPr id="7" name="Rectangle 6"/>
          <p:cNvSpPr/>
          <p:nvPr/>
        </p:nvSpPr>
        <p:spPr>
          <a:xfrm>
            <a:off x="1371600" y="3882752"/>
            <a:ext cx="64008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results</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0038" y="1601216"/>
            <a:ext cx="822960" cy="822960"/>
          </a:xfrm>
          <a:prstGeom prst="rect">
            <a:avLst/>
          </a:prstGeom>
        </p:spPr>
      </p:pic>
      <p:sp>
        <p:nvSpPr>
          <p:cNvPr id="16" name="Down Arrow 15"/>
          <p:cNvSpPr/>
          <p:nvPr/>
        </p:nvSpPr>
        <p:spPr>
          <a:xfrm>
            <a:off x="2596794" y="3136139"/>
            <a:ext cx="82296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binary</a:t>
            </a:r>
            <a:endParaRPr lang="en-US" sz="14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4157" y="3974192"/>
            <a:ext cx="457200" cy="45720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69999" y="3974192"/>
            <a:ext cx="452628" cy="45720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55839" y="3974192"/>
            <a:ext cx="457200" cy="4572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41680" y="3974192"/>
            <a:ext cx="457200" cy="457200"/>
          </a:xfrm>
          <a:prstGeom prst="rect">
            <a:avLst/>
          </a:prstGeom>
        </p:spPr>
      </p:pic>
      <p:grpSp>
        <p:nvGrpSpPr>
          <p:cNvPr id="25" name="Group 24"/>
          <p:cNvGrpSpPr/>
          <p:nvPr/>
        </p:nvGrpSpPr>
        <p:grpSpPr>
          <a:xfrm>
            <a:off x="2775192" y="2652611"/>
            <a:ext cx="4323688" cy="464679"/>
            <a:chOff x="2775192" y="2768111"/>
            <a:chExt cx="4323688" cy="464679"/>
          </a:xfrm>
        </p:grpSpPr>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75192" y="2772142"/>
              <a:ext cx="466165" cy="4572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74219" y="2775590"/>
              <a:ext cx="448408" cy="457200"/>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46874" y="2772142"/>
              <a:ext cx="466165" cy="457200"/>
            </a:xfrm>
            <a:prstGeom prst="rect">
              <a:avLst/>
            </a:prstGeom>
          </p:spPr>
        </p:pic>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641680" y="2768111"/>
              <a:ext cx="457200" cy="457200"/>
            </a:xfrm>
            <a:prstGeom prst="rect">
              <a:avLst/>
            </a:prstGeom>
          </p:spPr>
        </p:pic>
      </p:grpSp>
      <p:cxnSp>
        <p:nvCxnSpPr>
          <p:cNvPr id="27" name="Straight Arrow Connector 26"/>
          <p:cNvCxnSpPr/>
          <p:nvPr/>
        </p:nvCxnSpPr>
        <p:spPr>
          <a:xfrm flipH="1">
            <a:off x="3241357" y="2394775"/>
            <a:ext cx="1212010" cy="2578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29669" y="2394775"/>
            <a:ext cx="1212011" cy="2578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522628" y="2469602"/>
            <a:ext cx="111210" cy="1830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219723" y="2469602"/>
            <a:ext cx="136116" cy="187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Down Arrow 33"/>
          <p:cNvSpPr/>
          <p:nvPr/>
        </p:nvSpPr>
        <p:spPr>
          <a:xfrm>
            <a:off x="3884833" y="3124769"/>
            <a:ext cx="82296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binary</a:t>
            </a:r>
            <a:endParaRPr lang="en-US" sz="1400" dirty="0"/>
          </a:p>
        </p:txBody>
      </p:sp>
      <p:sp>
        <p:nvSpPr>
          <p:cNvPr id="35" name="Down Arrow 34"/>
          <p:cNvSpPr/>
          <p:nvPr/>
        </p:nvSpPr>
        <p:spPr>
          <a:xfrm>
            <a:off x="5172872" y="3124769"/>
            <a:ext cx="82296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binary</a:t>
            </a:r>
            <a:endParaRPr lang="en-US" sz="1400" dirty="0"/>
          </a:p>
        </p:txBody>
      </p:sp>
      <p:sp>
        <p:nvSpPr>
          <p:cNvPr id="36" name="Down Arrow 35"/>
          <p:cNvSpPr/>
          <p:nvPr/>
        </p:nvSpPr>
        <p:spPr>
          <a:xfrm>
            <a:off x="6461209" y="3113842"/>
            <a:ext cx="82296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binary</a:t>
            </a:r>
            <a:endParaRPr lang="en-US" sz="1400" dirty="0"/>
          </a:p>
        </p:txBody>
      </p:sp>
      <p:cxnSp>
        <p:nvCxnSpPr>
          <p:cNvPr id="44" name="Straight Connector 43"/>
          <p:cNvCxnSpPr>
            <a:stCxn id="9" idx="1"/>
            <a:endCxn id="9" idx="3"/>
          </p:cNvCxnSpPr>
          <p:nvPr/>
        </p:nvCxnSpPr>
        <p:spPr>
          <a:xfrm>
            <a:off x="4530038" y="2012696"/>
            <a:ext cx="822960" cy="0"/>
          </a:xfrm>
          <a:prstGeom prst="line">
            <a:avLst/>
          </a:prstGeom>
          <a:ln w="12700">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9" idx="0"/>
            <a:endCxn id="9" idx="2"/>
          </p:cNvCxnSpPr>
          <p:nvPr/>
        </p:nvCxnSpPr>
        <p:spPr>
          <a:xfrm>
            <a:off x="4941518" y="1601216"/>
            <a:ext cx="0" cy="822960"/>
          </a:xfrm>
          <a:prstGeom prst="line">
            <a:avLst/>
          </a:prstGeom>
          <a:ln w="12700">
            <a:solidFill>
              <a:schemeClr val="bg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471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6972"/>
            <a:ext cx="8229600" cy="883227"/>
          </a:xfrm>
        </p:spPr>
        <p:txBody>
          <a:bodyPr>
            <a:normAutofit/>
          </a:bodyPr>
          <a:lstStyle/>
          <a:p>
            <a:r>
              <a:rPr lang="en-US" sz="3000" b="1" dirty="0" smtClean="0"/>
              <a:t>Task </a:t>
            </a:r>
            <a:r>
              <a:rPr lang="en-US" sz="3000" b="1" dirty="0"/>
              <a:t>Parallelism</a:t>
            </a:r>
          </a:p>
        </p:txBody>
      </p:sp>
      <p:sp>
        <p:nvSpPr>
          <p:cNvPr id="3" name="Content Placeholder 2"/>
          <p:cNvSpPr>
            <a:spLocks noGrp="1"/>
          </p:cNvSpPr>
          <p:nvPr>
            <p:ph idx="1"/>
          </p:nvPr>
        </p:nvSpPr>
        <p:spPr/>
        <p:txBody>
          <a:bodyPr/>
          <a:lstStyle/>
          <a:p>
            <a:r>
              <a:rPr lang="en-US" dirty="0"/>
              <a:t>Task parallelism</a:t>
            </a:r>
          </a:p>
          <a:p>
            <a:pPr lvl="1"/>
            <a:r>
              <a:rPr lang="en-US" dirty="0"/>
              <a:t>Different tasks are run on the same data concurrently</a:t>
            </a:r>
          </a:p>
          <a:p>
            <a:endParaRPr lang="en-US" dirty="0" smtClean="0"/>
          </a:p>
          <a:p>
            <a:r>
              <a:rPr lang="en-US" dirty="0" smtClean="0"/>
              <a:t>Example: summary indices of the same raster map, e.g. mean patch size, landscape connectivity, fractal dimension</a:t>
            </a:r>
            <a:endParaRPr lang="en-US" dirty="0"/>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25</a:t>
            </a:fld>
            <a:endParaRPr lang="en-US" dirty="0"/>
          </a:p>
        </p:txBody>
      </p:sp>
    </p:spTree>
    <p:extLst>
      <p:ext uri="{BB962C8B-B14F-4D97-AF65-F5344CB8AC3E}">
        <p14:creationId xmlns:p14="http://schemas.microsoft.com/office/powerpoint/2010/main" val="4117002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627"/>
            <a:ext cx="8229600" cy="841663"/>
          </a:xfrm>
        </p:spPr>
        <p:txBody>
          <a:bodyPr>
            <a:normAutofit/>
          </a:bodyPr>
          <a:lstStyle/>
          <a:p>
            <a:r>
              <a:rPr lang="en-US" sz="3000" b="1" dirty="0" smtClean="0"/>
              <a:t>Task Parallelism</a:t>
            </a:r>
            <a:endParaRPr lang="en-US" sz="3000" b="1" dirty="0"/>
          </a:p>
        </p:txBody>
      </p:sp>
      <p:sp>
        <p:nvSpPr>
          <p:cNvPr id="3" name="Content Placeholder 2"/>
          <p:cNvSpPr>
            <a:spLocks noGrp="1"/>
          </p:cNvSpPr>
          <p:nvPr>
            <p:ph idx="1"/>
          </p:nvPr>
        </p:nvSpPr>
        <p:spPr>
          <a:xfrm>
            <a:off x="457200" y="4713643"/>
            <a:ext cx="8229600" cy="1566518"/>
          </a:xfrm>
        </p:spPr>
        <p:txBody>
          <a:bodyPr>
            <a:normAutofit/>
          </a:bodyPr>
          <a:lstStyle/>
          <a:p>
            <a:pPr lvl="1"/>
            <a:r>
              <a:rPr lang="en-US" dirty="0" smtClean="0"/>
              <a:t>Several functions on the same data (especially when each function needs access to the full dataset)</a:t>
            </a:r>
            <a:endParaRPr lang="en-US" dirty="0"/>
          </a:p>
          <a:p>
            <a:pPr lvl="1"/>
            <a:r>
              <a:rPr lang="en-US" dirty="0"/>
              <a:t>No dependencies between the </a:t>
            </a:r>
            <a:r>
              <a:rPr lang="en-US" dirty="0" smtClean="0"/>
              <a:t>tasks</a:t>
            </a:r>
            <a:endParaRPr lang="en-US" dirty="0"/>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26</a:t>
            </a:fld>
            <a:endParaRPr lang="en-US" dirty="0"/>
          </a:p>
        </p:txBody>
      </p:sp>
      <p:sp>
        <p:nvSpPr>
          <p:cNvPr id="5" name="Rectangle 4"/>
          <p:cNvSpPr/>
          <p:nvPr/>
        </p:nvSpPr>
        <p:spPr>
          <a:xfrm>
            <a:off x="1371600" y="1705235"/>
            <a:ext cx="6400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a:t>
            </a:r>
            <a:endParaRPr lang="en-US" dirty="0"/>
          </a:p>
        </p:txBody>
      </p:sp>
      <p:sp>
        <p:nvSpPr>
          <p:cNvPr id="7" name="Rectangle 6"/>
          <p:cNvSpPr/>
          <p:nvPr/>
        </p:nvSpPr>
        <p:spPr>
          <a:xfrm>
            <a:off x="1371600" y="3545351"/>
            <a:ext cx="64008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results			11.8			0.65			1.83</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0038" y="1750955"/>
            <a:ext cx="822960" cy="822960"/>
          </a:xfrm>
          <a:prstGeom prst="rect">
            <a:avLst/>
          </a:prstGeom>
        </p:spPr>
      </p:pic>
      <p:sp>
        <p:nvSpPr>
          <p:cNvPr id="34" name="Down Arrow 33"/>
          <p:cNvSpPr/>
          <p:nvPr/>
        </p:nvSpPr>
        <p:spPr>
          <a:xfrm>
            <a:off x="3060880" y="2660086"/>
            <a:ext cx="100584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mean patch size</a:t>
            </a:r>
            <a:endParaRPr lang="en-US" sz="1400" dirty="0"/>
          </a:p>
        </p:txBody>
      </p:sp>
      <p:sp>
        <p:nvSpPr>
          <p:cNvPr id="35" name="Down Arrow 34"/>
          <p:cNvSpPr/>
          <p:nvPr/>
        </p:nvSpPr>
        <p:spPr>
          <a:xfrm>
            <a:off x="4438598" y="2671013"/>
            <a:ext cx="100584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t>conne-ctivity</a:t>
            </a:r>
            <a:endParaRPr lang="en-US" sz="1400" dirty="0"/>
          </a:p>
        </p:txBody>
      </p:sp>
      <p:sp>
        <p:nvSpPr>
          <p:cNvPr id="36" name="Down Arrow 35"/>
          <p:cNvSpPr/>
          <p:nvPr/>
        </p:nvSpPr>
        <p:spPr>
          <a:xfrm>
            <a:off x="5816316" y="2660086"/>
            <a:ext cx="1005840" cy="822960"/>
          </a:xfrm>
          <a:prstGeom prst="downArrow">
            <a:avLst>
              <a:gd name="adj1" fmla="val 79942"/>
              <a:gd name="adj2" fmla="val 3596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t>fractal dim.</a:t>
            </a:r>
            <a:endParaRPr lang="en-US" sz="1400" dirty="0"/>
          </a:p>
        </p:txBody>
      </p:sp>
    </p:spTree>
    <p:extLst>
      <p:ext uri="{BB962C8B-B14F-4D97-AF65-F5344CB8AC3E}">
        <p14:creationId xmlns:p14="http://schemas.microsoft.com/office/powerpoint/2010/main" val="2158617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t>Hybrid Data-Task Parallelism</a:t>
            </a:r>
            <a:endParaRPr lang="en-US" sz="3000" b="1" dirty="0"/>
          </a:p>
        </p:txBody>
      </p:sp>
      <p:sp>
        <p:nvSpPr>
          <p:cNvPr id="3" name="Content Placeholder 2"/>
          <p:cNvSpPr>
            <a:spLocks noGrp="1"/>
          </p:cNvSpPr>
          <p:nvPr>
            <p:ph idx="1"/>
          </p:nvPr>
        </p:nvSpPr>
        <p:spPr/>
        <p:txBody>
          <a:bodyPr/>
          <a:lstStyle/>
          <a:p>
            <a:pPr marL="0" indent="0">
              <a:buNone/>
            </a:pPr>
            <a:endParaRPr lang="en-US" dirty="0"/>
          </a:p>
          <a:p>
            <a:r>
              <a:rPr lang="en-US" dirty="0" smtClean="0"/>
              <a:t>Structured</a:t>
            </a:r>
          </a:p>
          <a:p>
            <a:pPr lvl="1"/>
            <a:r>
              <a:rPr lang="en-US" dirty="0" smtClean="0"/>
              <a:t>A parallel pipeline of tasks, each of which might be data parallel</a:t>
            </a:r>
          </a:p>
          <a:p>
            <a:endParaRPr lang="en-US" dirty="0" smtClean="0"/>
          </a:p>
          <a:p>
            <a:r>
              <a:rPr lang="en-US" dirty="0" smtClean="0"/>
              <a:t>Unstructured</a:t>
            </a:r>
          </a:p>
          <a:p>
            <a:pPr lvl="1"/>
            <a:r>
              <a:rPr lang="en-US" dirty="0" smtClean="0"/>
              <a:t>Ad hoc combination of threads with no obvious top-level structure</a:t>
            </a:r>
            <a:endParaRPr lang="en-US" dirty="0"/>
          </a:p>
        </p:txBody>
      </p:sp>
      <p:sp>
        <p:nvSpPr>
          <p:cNvPr id="4" name="Slide Number Placeholder 3"/>
          <p:cNvSpPr>
            <a:spLocks noGrp="1"/>
          </p:cNvSpPr>
          <p:nvPr>
            <p:ph type="sldNum" sz="quarter" idx="12"/>
          </p:nvPr>
        </p:nvSpPr>
        <p:spPr/>
        <p:txBody>
          <a:bodyPr/>
          <a:lstStyle/>
          <a:p>
            <a:pPr>
              <a:defRPr/>
            </a:pPr>
            <a:fld id="{DE206020-7C56-44A2-A043-767FD6C2FFC7}" type="slidenum">
              <a:rPr lang="en-US" smtClean="0"/>
              <a:pPr>
                <a:defRPr/>
              </a:pPr>
              <a:t>27</a:t>
            </a:fld>
            <a:endParaRPr lang="en-US" dirty="0"/>
          </a:p>
        </p:txBody>
      </p:sp>
    </p:spTree>
    <p:extLst>
      <p:ext uri="{BB962C8B-B14F-4D97-AF65-F5344CB8AC3E}">
        <p14:creationId xmlns:p14="http://schemas.microsoft.com/office/powerpoint/2010/main" val="35070403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9770"/>
            <a:ext cx="8229600" cy="1046480"/>
          </a:xfrm>
        </p:spPr>
        <p:txBody>
          <a:bodyPr/>
          <a:lstStyle/>
          <a:p>
            <a:pPr>
              <a:lnSpc>
                <a:spcPct val="100000"/>
              </a:lnSpc>
            </a:pPr>
            <a:r>
              <a:rPr lang="en-US" sz="3000" b="1" dirty="0" smtClean="0"/>
              <a:t>Distributed Computing</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pPr>
              <a:buClr>
                <a:schemeClr val="bg1">
                  <a:lumMod val="50000"/>
                </a:schemeClr>
              </a:buClr>
            </a:pPr>
            <a:endParaRPr lang="en-US" dirty="0" smtClean="0"/>
          </a:p>
          <a:p>
            <a:pPr>
              <a:buClr>
                <a:schemeClr val="bg1">
                  <a:lumMod val="50000"/>
                </a:schemeClr>
              </a:buClr>
            </a:pPr>
            <a:r>
              <a:rPr lang="en-US" dirty="0" smtClean="0"/>
              <a:t>Distributed </a:t>
            </a:r>
            <a:r>
              <a:rPr lang="en-US" dirty="0"/>
              <a:t>data sources</a:t>
            </a:r>
          </a:p>
          <a:p>
            <a:pPr>
              <a:buClr>
                <a:schemeClr val="bg1">
                  <a:lumMod val="50000"/>
                </a:schemeClr>
              </a:buClr>
            </a:pPr>
            <a:endParaRPr lang="en-US" dirty="0" smtClean="0"/>
          </a:p>
          <a:p>
            <a:pPr>
              <a:buClr>
                <a:schemeClr val="bg1">
                  <a:lumMod val="50000"/>
                </a:schemeClr>
              </a:buClr>
            </a:pPr>
            <a:r>
              <a:rPr lang="en-US" dirty="0" smtClean="0"/>
              <a:t>Collaborative </a:t>
            </a:r>
            <a:r>
              <a:rPr lang="en-US" dirty="0"/>
              <a:t>analysis</a:t>
            </a:r>
          </a:p>
          <a:p>
            <a:pPr>
              <a:buClr>
                <a:schemeClr val="bg1">
                  <a:lumMod val="50000"/>
                </a:schemeClr>
              </a:buClr>
            </a:pPr>
            <a:endParaRPr lang="en-US" dirty="0" smtClean="0"/>
          </a:p>
          <a:p>
            <a:pPr>
              <a:buClr>
                <a:schemeClr val="bg1">
                  <a:lumMod val="50000"/>
                </a:schemeClr>
              </a:buClr>
            </a:pPr>
            <a:r>
              <a:rPr lang="en-US" dirty="0" smtClean="0"/>
              <a:t>Parallel </a:t>
            </a:r>
            <a:r>
              <a:rPr lang="en-US" dirty="0"/>
              <a:t>computing</a:t>
            </a:r>
          </a:p>
          <a:p>
            <a:pPr>
              <a:buClr>
                <a:schemeClr val="bg1">
                  <a:lumMod val="50000"/>
                </a:schemeClr>
              </a:buClr>
            </a:pPr>
            <a:endParaRPr lang="en-US" dirty="0" smtClean="0"/>
          </a:p>
          <a:p>
            <a:pPr>
              <a:buClr>
                <a:schemeClr val="bg1">
                  <a:lumMod val="50000"/>
                </a:schemeClr>
              </a:buClr>
            </a:pPr>
            <a:r>
              <a:rPr lang="en-US" dirty="0" smtClean="0"/>
              <a:t>Cloud </a:t>
            </a:r>
            <a:r>
              <a:rPr lang="en-US" dirty="0"/>
              <a:t>computing</a:t>
            </a:r>
          </a:p>
          <a:p>
            <a:pPr lvl="1">
              <a:lnSpc>
                <a:spcPct val="150000"/>
              </a:lnSpc>
            </a:pPr>
            <a:endParaRPr lang="en-US" dirty="0" smtClean="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28</a:t>
            </a:fld>
            <a:endParaRPr lang="en-US" sz="1000" b="0" dirty="0" smtClean="0">
              <a:latin typeface="Tahoma" charset="0"/>
            </a:endParaRPr>
          </a:p>
        </p:txBody>
      </p:sp>
    </p:spTree>
    <p:extLst>
      <p:ext uri="{BB962C8B-B14F-4D97-AF65-F5344CB8AC3E}">
        <p14:creationId xmlns:p14="http://schemas.microsoft.com/office/powerpoint/2010/main" val="2073543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755"/>
            <a:ext cx="8229600" cy="696190"/>
          </a:xfrm>
        </p:spPr>
        <p:txBody>
          <a:bodyPr/>
          <a:lstStyle/>
          <a:p>
            <a:r>
              <a:rPr lang="en-US" sz="3000" b="1" dirty="0" smtClean="0"/>
              <a:t>Node</a:t>
            </a:r>
            <a:endParaRPr lang="en-US" sz="3000"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2400" dirty="0">
                <a:solidFill>
                  <a:schemeClr val="tx2">
                    <a:lumMod val="75000"/>
                  </a:schemeClr>
                </a:solidFill>
              </a:rPr>
              <a:t>Discrete unit of computer system, runs its own instance of OS (Ex. Laptop is one node)</a:t>
            </a:r>
          </a:p>
          <a:p>
            <a:pPr marL="342900" lvl="1" indent="-342900">
              <a:buFont typeface="Arial" pitchFamily="34" charset="0"/>
              <a:buChar char="•"/>
            </a:pPr>
            <a:r>
              <a:rPr lang="en-US" sz="2400" dirty="0">
                <a:solidFill>
                  <a:schemeClr val="tx2">
                    <a:lumMod val="75000"/>
                  </a:schemeClr>
                </a:solidFill>
              </a:rPr>
              <a:t>Computing units </a:t>
            </a:r>
            <a:r>
              <a:rPr lang="en-US" sz="2400" dirty="0">
                <a:solidFill>
                  <a:schemeClr val="tx2">
                    <a:lumMod val="75000"/>
                  </a:schemeClr>
                </a:solidFill>
                <a:sym typeface="Wingdings"/>
              </a:rPr>
              <a:t> Cores: can process separate streams of instructions</a:t>
            </a:r>
          </a:p>
          <a:p>
            <a:pPr marL="342900" lvl="1" indent="-342900">
              <a:buFont typeface="Arial" pitchFamily="34" charset="0"/>
              <a:buChar char="•"/>
            </a:pPr>
            <a:r>
              <a:rPr lang="en-US" sz="2400" dirty="0">
                <a:solidFill>
                  <a:schemeClr val="tx2">
                    <a:lumMod val="75000"/>
                  </a:schemeClr>
                </a:solidFill>
                <a:sym typeface="Wingdings"/>
              </a:rPr>
              <a:t>Number of cores in a node = (number of processing chips) x (number of cores on a chip)</a:t>
            </a:r>
          </a:p>
          <a:p>
            <a:pPr marL="342900" lvl="1" indent="-342900">
              <a:buFont typeface="Arial" pitchFamily="34" charset="0"/>
              <a:buChar char="•"/>
            </a:pPr>
            <a:r>
              <a:rPr lang="en-US" sz="2400" dirty="0">
                <a:solidFill>
                  <a:schemeClr val="tx2">
                    <a:lumMod val="75000"/>
                  </a:schemeClr>
                </a:solidFill>
              </a:rPr>
              <a:t>Note: Modern nodes contain processor chips sharing memory, disk</a:t>
            </a:r>
          </a:p>
          <a:p>
            <a:pPr lvl="1"/>
            <a:endParaRPr lang="en-US" sz="2800" dirty="0"/>
          </a:p>
        </p:txBody>
      </p:sp>
    </p:spTree>
    <p:extLst>
      <p:ext uri="{BB962C8B-B14F-4D97-AF65-F5344CB8AC3E}">
        <p14:creationId xmlns:p14="http://schemas.microsoft.com/office/powerpoint/2010/main" val="1880270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pic>
        <p:nvPicPr>
          <p:cNvPr id="1027" name="Picture 3" descr="http://velvetchainsaw.com/wp-content/uploads/2012/07/3VsBig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997" y="1562258"/>
            <a:ext cx="6354006" cy="463391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57200" y="770890"/>
            <a:ext cx="8229600" cy="63119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3600" kern="1200">
                <a:solidFill>
                  <a:schemeClr val="tx1"/>
                </a:solidFill>
                <a:effectLst>
                  <a:outerShdw blurRad="63500" dist="38100" dir="5400000" algn="t" rotWithShape="0">
                    <a:prstClr val="black">
                      <a:alpha val="25000"/>
                    </a:prstClr>
                  </a:outerShdw>
                </a:effectLst>
                <a:latin typeface="+mn-lt"/>
                <a:ea typeface="+mj-ea"/>
                <a:cs typeface="+mj-cs"/>
              </a:defRPr>
            </a:lvl1pPr>
          </a:lstStyle>
          <a:p>
            <a:pPr>
              <a:lnSpc>
                <a:spcPct val="100000"/>
              </a:lnSpc>
            </a:pPr>
            <a:r>
              <a:rPr lang="en-US" sz="3000" b="1" dirty="0" smtClean="0"/>
              <a:t>Need for HPC</a:t>
            </a:r>
            <a:endParaRPr lang="en-US" sz="3000" b="1" dirty="0"/>
          </a:p>
        </p:txBody>
      </p:sp>
      <p:sp>
        <p:nvSpPr>
          <p:cNvPr id="9" name="TextBox 8"/>
          <p:cNvSpPr txBox="1"/>
          <p:nvPr/>
        </p:nvSpPr>
        <p:spPr>
          <a:xfrm>
            <a:off x="457200" y="6277302"/>
            <a:ext cx="7689273" cy="523220"/>
          </a:xfrm>
          <a:prstGeom prst="rect">
            <a:avLst/>
          </a:prstGeom>
          <a:noFill/>
        </p:spPr>
        <p:txBody>
          <a:bodyPr wrap="square" rtlCol="0">
            <a:spAutoFit/>
          </a:bodyPr>
          <a:lstStyle/>
          <a:p>
            <a:pPr algn="ctr"/>
            <a:r>
              <a:rPr lang="en-US" sz="1400" dirty="0" smtClean="0"/>
              <a:t>The 3Vs of Big Data</a:t>
            </a:r>
          </a:p>
          <a:p>
            <a:pPr algn="ctr"/>
            <a:r>
              <a:rPr lang="en-US" sz="1400" dirty="0"/>
              <a:t>Source: http://velvetchainsaw.com/2012/07/20/three-vs-of-big-data-as-applied-conferences/</a:t>
            </a:r>
          </a:p>
        </p:txBody>
      </p:sp>
    </p:spTree>
    <p:extLst>
      <p:ext uri="{BB962C8B-B14F-4D97-AF65-F5344CB8AC3E}">
        <p14:creationId xmlns:p14="http://schemas.microsoft.com/office/powerpoint/2010/main" val="996314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lvl="1" indent="-342900">
              <a:lnSpc>
                <a:spcPct val="150000"/>
              </a:lnSpc>
              <a:buFont typeface="Arial" pitchFamily="34" charset="0"/>
              <a:buChar char="•"/>
            </a:pPr>
            <a:r>
              <a:rPr lang="en-US" sz="2400" dirty="0">
                <a:solidFill>
                  <a:schemeClr val="tx2">
                    <a:lumMod val="75000"/>
                  </a:schemeClr>
                </a:solidFill>
              </a:rPr>
              <a:t>Collection of machines (nodes) that function in some way as a single resource (e.g. Stampede)</a:t>
            </a:r>
          </a:p>
          <a:p>
            <a:pPr marL="342900" lvl="1" indent="-342900">
              <a:lnSpc>
                <a:spcPct val="150000"/>
              </a:lnSpc>
              <a:buFont typeface="Arial" pitchFamily="34" charset="0"/>
              <a:buChar char="•"/>
            </a:pPr>
            <a:r>
              <a:rPr lang="en-US" sz="2400" dirty="0">
                <a:solidFill>
                  <a:schemeClr val="tx2">
                    <a:lumMod val="75000"/>
                  </a:schemeClr>
                </a:solidFill>
              </a:rPr>
              <a:t>Nodes of cluster are assigned by a “scheduler”</a:t>
            </a:r>
          </a:p>
          <a:p>
            <a:pPr marL="342900" lvl="1" indent="-342900">
              <a:lnSpc>
                <a:spcPct val="150000"/>
              </a:lnSpc>
              <a:buFont typeface="Arial" pitchFamily="34" charset="0"/>
              <a:buChar char="•"/>
            </a:pPr>
            <a:r>
              <a:rPr lang="en-US" sz="2400" dirty="0">
                <a:solidFill>
                  <a:schemeClr val="tx2">
                    <a:lumMod val="75000"/>
                  </a:schemeClr>
                </a:solidFill>
              </a:rPr>
              <a:t>Job: Assignment of nodes for a certain user, certain amount of time</a:t>
            </a:r>
          </a:p>
        </p:txBody>
      </p:sp>
      <p:sp>
        <p:nvSpPr>
          <p:cNvPr id="6" name="Title 1"/>
          <p:cNvSpPr>
            <a:spLocks noGrp="1"/>
          </p:cNvSpPr>
          <p:nvPr>
            <p:ph type="title"/>
          </p:nvPr>
        </p:nvSpPr>
        <p:spPr>
          <a:xfrm>
            <a:off x="457200" y="737755"/>
            <a:ext cx="8229600" cy="696190"/>
          </a:xfrm>
        </p:spPr>
        <p:txBody>
          <a:bodyPr/>
          <a:lstStyle/>
          <a:p>
            <a:r>
              <a:rPr lang="en-US" sz="3000" b="1" dirty="0" smtClean="0"/>
              <a:t>Cluster</a:t>
            </a:r>
            <a:endParaRPr lang="en-US" sz="3000" b="1" dirty="0"/>
          </a:p>
        </p:txBody>
      </p:sp>
    </p:spTree>
    <p:extLst>
      <p:ext uri="{BB962C8B-B14F-4D97-AF65-F5344CB8AC3E}">
        <p14:creationId xmlns:p14="http://schemas.microsoft.com/office/powerpoint/2010/main" val="284703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75509"/>
          </a:xfrm>
        </p:spPr>
        <p:txBody>
          <a:bodyPr/>
          <a:lstStyle/>
          <a:p>
            <a:r>
              <a:rPr lang="en-US" sz="3000" b="1" dirty="0" smtClean="0"/>
              <a:t>Grid</a:t>
            </a:r>
            <a:endParaRPr lang="en-US" sz="3000"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2400" dirty="0">
                <a:solidFill>
                  <a:schemeClr val="tx2">
                    <a:lumMod val="75000"/>
                  </a:schemeClr>
                </a:solidFill>
              </a:rPr>
              <a:t>Software </a:t>
            </a:r>
            <a:r>
              <a:rPr lang="en-US" sz="2400" dirty="0">
                <a:solidFill>
                  <a:schemeClr val="tx2">
                    <a:lumMod val="75000"/>
                  </a:schemeClr>
                </a:solidFill>
              </a:rPr>
              <a:t>stack facilitating shared resources across networks, institutions; </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Deals </a:t>
            </a:r>
            <a:r>
              <a:rPr lang="en-US" sz="2400" dirty="0">
                <a:solidFill>
                  <a:schemeClr val="tx2">
                    <a:lumMod val="75000"/>
                  </a:schemeClr>
                </a:solidFill>
              </a:rPr>
              <a:t>with heterogeneous </a:t>
            </a:r>
            <a:r>
              <a:rPr lang="en-US" sz="2400" dirty="0">
                <a:solidFill>
                  <a:schemeClr val="tx2">
                    <a:lumMod val="75000"/>
                  </a:schemeClr>
                </a:solidFill>
              </a:rPr>
              <a:t>clusters</a:t>
            </a:r>
            <a:endParaRPr lang="en-US" sz="2400" dirty="0">
              <a:solidFill>
                <a:schemeClr val="tx2">
                  <a:lumMod val="75000"/>
                </a:schemeClr>
              </a:solidFill>
            </a:endParaRPr>
          </a:p>
          <a:p>
            <a:pPr marL="342900" lvl="1" indent="-342900">
              <a:buFont typeface="Arial" pitchFamily="34" charset="0"/>
              <a:buChar char="•"/>
            </a:pPr>
            <a:r>
              <a:rPr lang="en-US" sz="2400" dirty="0">
                <a:solidFill>
                  <a:schemeClr val="tx2">
                    <a:lumMod val="75000"/>
                  </a:schemeClr>
                </a:solidFill>
              </a:rPr>
              <a:t>Most grids are cross-institutional groups of clusters, common software, common user </a:t>
            </a:r>
            <a:r>
              <a:rPr lang="en-US" sz="2400" dirty="0">
                <a:solidFill>
                  <a:schemeClr val="tx2">
                    <a:lumMod val="75000"/>
                  </a:schemeClr>
                </a:solidFill>
              </a:rPr>
              <a:t>authentication</a:t>
            </a:r>
            <a:endParaRPr lang="en-US" sz="2400" dirty="0">
              <a:solidFill>
                <a:schemeClr val="tx2">
                  <a:lumMod val="75000"/>
                </a:schemeClr>
              </a:solidFill>
            </a:endParaRPr>
          </a:p>
        </p:txBody>
      </p:sp>
    </p:spTree>
    <p:extLst>
      <p:ext uri="{BB962C8B-B14F-4D97-AF65-F5344CB8AC3E}">
        <p14:creationId xmlns:p14="http://schemas.microsoft.com/office/powerpoint/2010/main" val="3797290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335" y="529936"/>
            <a:ext cx="8676456" cy="901875"/>
          </a:xfrm>
        </p:spPr>
        <p:txBody>
          <a:bodyPr>
            <a:normAutofit/>
          </a:bodyPr>
          <a:lstStyle/>
          <a:p>
            <a:r>
              <a:rPr lang="en-US" sz="3000" b="1" dirty="0" smtClean="0"/>
              <a:t>Grid Computing</a:t>
            </a:r>
            <a:endParaRPr lang="en-US" sz="3000" b="1" dirty="0"/>
          </a:p>
        </p:txBody>
      </p:sp>
      <p:sp>
        <p:nvSpPr>
          <p:cNvPr id="3" name="内容占位符 2"/>
          <p:cNvSpPr>
            <a:spLocks noGrp="1"/>
          </p:cNvSpPr>
          <p:nvPr>
            <p:ph idx="1"/>
          </p:nvPr>
        </p:nvSpPr>
        <p:spPr>
          <a:xfrm>
            <a:off x="457200" y="1124744"/>
            <a:ext cx="8686800" cy="5733256"/>
          </a:xfrm>
        </p:spPr>
        <p:txBody>
          <a:bodyPr>
            <a:normAutofit/>
          </a:bodyPr>
          <a:lstStyle/>
          <a:p>
            <a:pPr>
              <a:buClr>
                <a:schemeClr val="bg1">
                  <a:lumMod val="50000"/>
                </a:schemeClr>
              </a:buClr>
            </a:pPr>
            <a:endParaRPr lang="en-US" sz="2000" b="1" dirty="0" smtClean="0">
              <a:latin typeface="Times New Roman" panose="02020603050405020304" pitchFamily="18" charset="0"/>
              <a:cs typeface="Times New Roman" panose="02020603050405020304" pitchFamily="18" charset="0"/>
            </a:endParaRPr>
          </a:p>
          <a:p>
            <a:pPr>
              <a:buClr>
                <a:schemeClr val="bg1">
                  <a:lumMod val="50000"/>
                </a:schemeClr>
              </a:buClr>
            </a:pPr>
            <a:r>
              <a:rPr lang="en-US" sz="2000" b="1" dirty="0"/>
              <a:t>Grid computing</a:t>
            </a:r>
            <a:r>
              <a:rPr lang="en-US" dirty="0"/>
              <a:t>: combines the different computing resources derived from distributed locations to support a specific application </a:t>
            </a:r>
          </a:p>
          <a:p>
            <a:pPr>
              <a:buClr>
                <a:schemeClr val="bg1">
                  <a:lumMod val="50000"/>
                </a:schemeClr>
              </a:buClr>
            </a:pPr>
            <a:r>
              <a:rPr lang="en-US" sz="2000" b="1" dirty="0"/>
              <a:t>Grid: </a:t>
            </a:r>
            <a:r>
              <a:rPr lang="en-US" sz="2000" dirty="0"/>
              <a:t>generates the connection between different computing resources</a:t>
            </a:r>
          </a:p>
          <a:p>
            <a:pPr>
              <a:buClr>
                <a:schemeClr val="bg1">
                  <a:lumMod val="50000"/>
                </a:schemeClr>
              </a:buClr>
            </a:pPr>
            <a:endParaRPr lang="en-US" sz="2000" dirty="0" smtClean="0">
              <a:latin typeface="Times New Roman" panose="02020603050405020304" pitchFamily="18" charset="0"/>
              <a:cs typeface="Times New Roman" panose="02020603050405020304" pitchFamily="18" charset="0"/>
            </a:endParaRPr>
          </a:p>
          <a:p>
            <a:pPr>
              <a:buClr>
                <a:schemeClr val="bg1">
                  <a:lumMod val="50000"/>
                </a:schemeClr>
              </a:buClr>
            </a:pPr>
            <a:endParaRPr lang="en-US" sz="2000" dirty="0">
              <a:latin typeface="Times New Roman" panose="02020603050405020304" pitchFamily="18" charset="0"/>
              <a:cs typeface="Times New Roman" panose="02020603050405020304" pitchFamily="18" charset="0"/>
            </a:endParaRPr>
          </a:p>
          <a:p>
            <a:pPr marL="109728" indent="0">
              <a:buClr>
                <a:schemeClr val="bg1">
                  <a:lumMod val="50000"/>
                </a:schemeClr>
              </a:buClr>
              <a:buNone/>
            </a:pPr>
            <a:endParaRPr lang="en-US" sz="2000" dirty="0" smtClean="0">
              <a:latin typeface="Times New Roman" panose="02020603050405020304" pitchFamily="18" charset="0"/>
              <a:cs typeface="Times New Roman" panose="02020603050405020304" pitchFamily="18" charset="0"/>
            </a:endParaRPr>
          </a:p>
          <a:p>
            <a:pPr marL="109728" indent="0">
              <a:buClr>
                <a:schemeClr val="bg1">
                  <a:lumMod val="50000"/>
                </a:schemeClr>
              </a:buClr>
              <a:buNone/>
            </a:pPr>
            <a:endParaRPr lang="en-US" sz="2000" dirty="0">
              <a:latin typeface="Times New Roman" panose="02020603050405020304" pitchFamily="18" charset="0"/>
              <a:cs typeface="Times New Roman" panose="02020603050405020304" pitchFamily="18" charset="0"/>
            </a:endParaRPr>
          </a:p>
          <a:p>
            <a:pPr marL="109728" indent="0">
              <a:buClr>
                <a:schemeClr val="bg1">
                  <a:lumMod val="50000"/>
                </a:schemeClr>
              </a:buClr>
              <a:buNone/>
            </a:pPr>
            <a:endParaRPr lang="en-US" sz="2000" dirty="0" smtClean="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174081"/>
            <a:ext cx="5365204" cy="32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9335" y="6504471"/>
            <a:ext cx="9081701" cy="307777"/>
          </a:xfrm>
          <a:prstGeom prst="rect">
            <a:avLst/>
          </a:prstGeom>
          <a:noFill/>
        </p:spPr>
        <p:txBody>
          <a:bodyPr wrap="square" rtlCol="0">
            <a:spAutoFit/>
          </a:bodyPr>
          <a:lstStyle/>
          <a:p>
            <a:r>
              <a:rPr lang="en-US" sz="1400" dirty="0" smtClean="0"/>
              <a:t>Image source</a:t>
            </a:r>
            <a:r>
              <a:rPr lang="en-US" sz="1400" dirty="0"/>
              <a:t>: http://cloudservice24h.com/cloud-and-grid-computing-whats-different/</a:t>
            </a:r>
          </a:p>
        </p:txBody>
      </p:sp>
    </p:spTree>
    <p:extLst>
      <p:ext uri="{BB962C8B-B14F-4D97-AF65-F5344CB8AC3E}">
        <p14:creationId xmlns:p14="http://schemas.microsoft.com/office/powerpoint/2010/main" val="3539164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a:t>
            </a:r>
            <a:r>
              <a:rPr lang="en-US" dirty="0" smtClean="0"/>
              <a:t>ajor grids in the U.S.</a:t>
            </a:r>
          </a:p>
          <a:p>
            <a:pPr lvl="1">
              <a:spcBef>
                <a:spcPts val="1200"/>
              </a:spcBef>
            </a:pPr>
            <a:r>
              <a:rPr lang="en-US" sz="1800" dirty="0"/>
              <a:t>OSG: Institutions organize themselves into virtual organizations (VOs) with similar computing interests. They all install OSG software</a:t>
            </a:r>
          </a:p>
          <a:p>
            <a:pPr lvl="1">
              <a:spcBef>
                <a:spcPts val="1200"/>
              </a:spcBef>
            </a:pPr>
            <a:r>
              <a:rPr lang="en-US" sz="1800" dirty="0"/>
              <a:t>XSEDE: Similar to OSG, limits usage to dedicated high-performance network</a:t>
            </a:r>
          </a:p>
        </p:txBody>
      </p:sp>
    </p:spTree>
    <p:extLst>
      <p:ext uri="{BB962C8B-B14F-4D97-AF65-F5344CB8AC3E}">
        <p14:creationId xmlns:p14="http://schemas.microsoft.com/office/powerpoint/2010/main" val="28262468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03" name="Shape 103"/>
          <p:cNvSpPr/>
          <p:nvPr/>
        </p:nvSpPr>
        <p:spPr>
          <a:xfrm>
            <a:off x="1227584" y="259055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4" name="Shape 104"/>
          <p:cNvSpPr/>
          <p:nvPr/>
        </p:nvSpPr>
        <p:spPr>
          <a:xfrm>
            <a:off x="1041591" y="85032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5" name="Shape 105"/>
          <p:cNvSpPr/>
          <p:nvPr/>
        </p:nvSpPr>
        <p:spPr>
          <a:xfrm>
            <a:off x="2438531" y="6165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6" name="Shape 106"/>
          <p:cNvSpPr/>
          <p:nvPr/>
        </p:nvSpPr>
        <p:spPr>
          <a:xfrm>
            <a:off x="2468191" y="30612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7" name="Shape 107"/>
          <p:cNvSpPr/>
          <p:nvPr/>
        </p:nvSpPr>
        <p:spPr>
          <a:xfrm>
            <a:off x="2239591" y="28408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p:nvPr/>
        </p:nvSpPr>
        <p:spPr>
          <a:xfrm>
            <a:off x="2241128" y="11772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9" name="Shape 109"/>
          <p:cNvSpPr/>
          <p:nvPr/>
        </p:nvSpPr>
        <p:spPr>
          <a:xfrm>
            <a:off x="2311128" y="29600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0" name="Shape 110"/>
          <p:cNvSpPr/>
          <p:nvPr/>
        </p:nvSpPr>
        <p:spPr>
          <a:xfrm>
            <a:off x="2405428" y="28648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1" name="Shape 111"/>
          <p:cNvSpPr/>
          <p:nvPr/>
        </p:nvSpPr>
        <p:spPr>
          <a:xfrm>
            <a:off x="2027528" y="22370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2" name="Shape 112"/>
          <p:cNvSpPr/>
          <p:nvPr/>
        </p:nvSpPr>
        <p:spPr>
          <a:xfrm>
            <a:off x="3431526" y="58656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3" name="Shape 113"/>
          <p:cNvSpPr/>
          <p:nvPr/>
        </p:nvSpPr>
        <p:spPr>
          <a:xfrm>
            <a:off x="4198526" y="190128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4" name="Shape 114"/>
          <p:cNvSpPr/>
          <p:nvPr/>
        </p:nvSpPr>
        <p:spPr>
          <a:xfrm>
            <a:off x="3467723" y="156924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5" name="Shape 115"/>
          <p:cNvSpPr/>
          <p:nvPr/>
        </p:nvSpPr>
        <p:spPr>
          <a:xfrm>
            <a:off x="3356523" y="19410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6" name="Shape 116"/>
          <p:cNvSpPr/>
          <p:nvPr/>
        </p:nvSpPr>
        <p:spPr>
          <a:xfrm>
            <a:off x="3660126" y="98747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7" name="Shape 117"/>
          <p:cNvSpPr/>
          <p:nvPr/>
        </p:nvSpPr>
        <p:spPr>
          <a:xfrm>
            <a:off x="3452723" y="175811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8" name="Shape 118"/>
          <p:cNvSpPr/>
          <p:nvPr/>
        </p:nvSpPr>
        <p:spPr>
          <a:xfrm>
            <a:off x="2438531" y="207215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9" name="Shape 119"/>
          <p:cNvSpPr/>
          <p:nvPr/>
        </p:nvSpPr>
        <p:spPr>
          <a:xfrm>
            <a:off x="3361523" y="36237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0" name="Shape 120"/>
          <p:cNvSpPr/>
          <p:nvPr/>
        </p:nvSpPr>
        <p:spPr>
          <a:xfrm>
            <a:off x="3285323" y="34228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1" name="Shape 121"/>
          <p:cNvSpPr/>
          <p:nvPr/>
        </p:nvSpPr>
        <p:spPr>
          <a:xfrm>
            <a:off x="3805623" y="3061200"/>
            <a:ext cx="228600" cy="274319"/>
          </a:xfrm>
          <a:prstGeom prst="star5">
            <a:avLst>
              <a:gd name="adj" fmla="val 19098"/>
              <a:gd name="hf" fmla="val 105146"/>
              <a:gd name="vf" fmla="val 110557"/>
            </a:avLst>
          </a:prstGeom>
          <a:solidFill>
            <a:srgbClr val="31753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2" name="Shape 122"/>
          <p:cNvSpPr/>
          <p:nvPr/>
        </p:nvSpPr>
        <p:spPr>
          <a:xfrm>
            <a:off x="3894923" y="3174359"/>
            <a:ext cx="228600" cy="274319"/>
          </a:xfrm>
          <a:prstGeom prst="star5">
            <a:avLst>
              <a:gd name="adj" fmla="val 19098"/>
              <a:gd name="hf" fmla="val 105146"/>
              <a:gd name="vf" fmla="val 110557"/>
            </a:avLst>
          </a:prstGeom>
          <a:solidFill>
            <a:srgbClr val="31753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3" name="Shape 123"/>
          <p:cNvSpPr/>
          <p:nvPr/>
        </p:nvSpPr>
        <p:spPr>
          <a:xfrm>
            <a:off x="4267537" y="22153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4" name="Shape 124"/>
          <p:cNvSpPr/>
          <p:nvPr/>
        </p:nvSpPr>
        <p:spPr>
          <a:xfrm>
            <a:off x="4252537" y="250535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5" name="Shape 125"/>
          <p:cNvSpPr/>
          <p:nvPr/>
        </p:nvSpPr>
        <p:spPr>
          <a:xfrm>
            <a:off x="4099226" y="389208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26" name="Shape 126"/>
          <p:cNvSpPr/>
          <p:nvPr/>
        </p:nvSpPr>
        <p:spPr>
          <a:xfrm>
            <a:off x="5156471" y="308088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7" name="Shape 127"/>
          <p:cNvSpPr/>
          <p:nvPr/>
        </p:nvSpPr>
        <p:spPr>
          <a:xfrm>
            <a:off x="5054253" y="326375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8" name="Shape 128"/>
          <p:cNvSpPr/>
          <p:nvPr/>
        </p:nvSpPr>
        <p:spPr>
          <a:xfrm>
            <a:off x="5312853" y="140807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9" name="Shape 129"/>
          <p:cNvSpPr/>
          <p:nvPr/>
        </p:nvSpPr>
        <p:spPr>
          <a:xfrm>
            <a:off x="5531453" y="2303640"/>
            <a:ext cx="228600" cy="274319"/>
          </a:xfrm>
          <a:prstGeom prst="star5">
            <a:avLst>
              <a:gd name="adj" fmla="val 19098"/>
              <a:gd name="hf" fmla="val 105146"/>
              <a:gd name="vf" fmla="val 110557"/>
            </a:avLst>
          </a:prstGeom>
          <a:solidFill>
            <a:srgbClr val="31753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2"/>
              </a:solidFill>
              <a:latin typeface="Calibri"/>
              <a:ea typeface="Calibri"/>
              <a:cs typeface="Calibri"/>
              <a:sym typeface="Calibri"/>
            </a:endParaRPr>
          </a:p>
        </p:txBody>
      </p:sp>
      <p:sp>
        <p:nvSpPr>
          <p:cNvPr id="130" name="Shape 130"/>
          <p:cNvSpPr/>
          <p:nvPr/>
        </p:nvSpPr>
        <p:spPr>
          <a:xfrm>
            <a:off x="5440567" y="249564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1" name="Shape 131"/>
          <p:cNvSpPr/>
          <p:nvPr/>
        </p:nvSpPr>
        <p:spPr>
          <a:xfrm>
            <a:off x="5282853" y="208415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2" name="Shape 132"/>
          <p:cNvSpPr/>
          <p:nvPr/>
        </p:nvSpPr>
        <p:spPr>
          <a:xfrm>
            <a:off x="5247853" y="91487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3" name="Shape 133"/>
          <p:cNvSpPr/>
          <p:nvPr/>
        </p:nvSpPr>
        <p:spPr>
          <a:xfrm>
            <a:off x="5257853" y="71316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4" name="Shape 134"/>
          <p:cNvSpPr/>
          <p:nvPr/>
        </p:nvSpPr>
        <p:spPr>
          <a:xfrm>
            <a:off x="5265771" y="24834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5" name="Shape 135"/>
          <p:cNvSpPr/>
          <p:nvPr/>
        </p:nvSpPr>
        <p:spPr>
          <a:xfrm>
            <a:off x="5064253" y="3154559"/>
            <a:ext cx="228600" cy="274319"/>
          </a:xfrm>
          <a:prstGeom prst="star5">
            <a:avLst>
              <a:gd name="adj" fmla="val 19098"/>
              <a:gd name="hf" fmla="val 105146"/>
              <a:gd name="vf" fmla="val 110557"/>
            </a:avLst>
          </a:prstGeom>
          <a:solidFill>
            <a:srgbClr val="31753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2"/>
              </a:solidFill>
              <a:latin typeface="Calibri"/>
              <a:ea typeface="Calibri"/>
              <a:cs typeface="Calibri"/>
              <a:sym typeface="Calibri"/>
            </a:endParaRPr>
          </a:p>
        </p:txBody>
      </p:sp>
      <p:sp>
        <p:nvSpPr>
          <p:cNvPr id="136" name="Shape 136"/>
          <p:cNvSpPr/>
          <p:nvPr/>
        </p:nvSpPr>
        <p:spPr>
          <a:xfrm>
            <a:off x="5912401" y="12438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7" name="Shape 137"/>
          <p:cNvSpPr/>
          <p:nvPr/>
        </p:nvSpPr>
        <p:spPr>
          <a:xfrm>
            <a:off x="5663696" y="123467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8" name="Shape 138"/>
          <p:cNvSpPr/>
          <p:nvPr/>
        </p:nvSpPr>
        <p:spPr>
          <a:xfrm>
            <a:off x="6352700" y="8834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39" name="Shape 139"/>
          <p:cNvSpPr/>
          <p:nvPr/>
        </p:nvSpPr>
        <p:spPr>
          <a:xfrm>
            <a:off x="5290900" y="39798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0" name="Shape 140"/>
          <p:cNvSpPr/>
          <p:nvPr/>
        </p:nvSpPr>
        <p:spPr>
          <a:xfrm>
            <a:off x="5275900" y="42781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1" name="Shape 141"/>
          <p:cNvSpPr/>
          <p:nvPr/>
        </p:nvSpPr>
        <p:spPr>
          <a:xfrm>
            <a:off x="5290900" y="37669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2" name="Shape 142"/>
          <p:cNvSpPr/>
          <p:nvPr/>
        </p:nvSpPr>
        <p:spPr>
          <a:xfrm>
            <a:off x="5382100" y="38943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3" name="Shape 143"/>
          <p:cNvSpPr/>
          <p:nvPr/>
        </p:nvSpPr>
        <p:spPr>
          <a:xfrm>
            <a:off x="5168553" y="477816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44" name="Shape 144"/>
          <p:cNvSpPr/>
          <p:nvPr/>
        </p:nvSpPr>
        <p:spPr>
          <a:xfrm>
            <a:off x="5688801" y="251735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5" name="Shape 145"/>
          <p:cNvSpPr/>
          <p:nvPr/>
        </p:nvSpPr>
        <p:spPr>
          <a:xfrm>
            <a:off x="5962401" y="195071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6" name="Shape 146"/>
          <p:cNvSpPr/>
          <p:nvPr/>
        </p:nvSpPr>
        <p:spPr>
          <a:xfrm>
            <a:off x="5698801" y="22310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7" name="Shape 147"/>
          <p:cNvSpPr/>
          <p:nvPr/>
        </p:nvSpPr>
        <p:spPr>
          <a:xfrm>
            <a:off x="6388100" y="19782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8" name="Shape 148"/>
          <p:cNvSpPr/>
          <p:nvPr/>
        </p:nvSpPr>
        <p:spPr>
          <a:xfrm>
            <a:off x="6285950" y="256226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9" name="Shape 149"/>
          <p:cNvSpPr/>
          <p:nvPr/>
        </p:nvSpPr>
        <p:spPr>
          <a:xfrm>
            <a:off x="6379450" y="22721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0" name="Shape 150"/>
          <p:cNvSpPr/>
          <p:nvPr/>
        </p:nvSpPr>
        <p:spPr>
          <a:xfrm>
            <a:off x="6405800" y="15824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1" name="Shape 151"/>
          <p:cNvSpPr/>
          <p:nvPr/>
        </p:nvSpPr>
        <p:spPr>
          <a:xfrm>
            <a:off x="6324600" y="14730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2" name="Shape 152"/>
          <p:cNvSpPr/>
          <p:nvPr/>
        </p:nvSpPr>
        <p:spPr>
          <a:xfrm>
            <a:off x="6400800" y="18703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3" name="Shape 153"/>
          <p:cNvSpPr/>
          <p:nvPr/>
        </p:nvSpPr>
        <p:spPr>
          <a:xfrm>
            <a:off x="6400800" y="177455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4" name="Shape 154"/>
          <p:cNvSpPr/>
          <p:nvPr/>
        </p:nvSpPr>
        <p:spPr>
          <a:xfrm>
            <a:off x="5747658" y="312084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5" name="Shape 155"/>
          <p:cNvSpPr/>
          <p:nvPr/>
        </p:nvSpPr>
        <p:spPr>
          <a:xfrm>
            <a:off x="5920058" y="341916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6" name="Shape 156"/>
          <p:cNvSpPr/>
          <p:nvPr/>
        </p:nvSpPr>
        <p:spPr>
          <a:xfrm>
            <a:off x="5823858" y="340716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57" name="Shape 157"/>
          <p:cNvSpPr/>
          <p:nvPr/>
        </p:nvSpPr>
        <p:spPr>
          <a:xfrm>
            <a:off x="5991258" y="3540600"/>
            <a:ext cx="228600" cy="274319"/>
          </a:xfrm>
          <a:prstGeom prst="star5">
            <a:avLst>
              <a:gd name="adj" fmla="val 19098"/>
              <a:gd name="hf" fmla="val 105146"/>
              <a:gd name="vf" fmla="val 110557"/>
            </a:avLst>
          </a:prstGeom>
          <a:solidFill>
            <a:srgbClr val="31753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2"/>
              </a:solidFill>
              <a:latin typeface="Calibri"/>
              <a:ea typeface="Calibri"/>
              <a:cs typeface="Calibri"/>
              <a:sym typeface="Calibri"/>
            </a:endParaRPr>
          </a:p>
        </p:txBody>
      </p:sp>
      <p:sp>
        <p:nvSpPr>
          <p:cNvPr id="158" name="Shape 158"/>
          <p:cNvSpPr/>
          <p:nvPr/>
        </p:nvSpPr>
        <p:spPr>
          <a:xfrm>
            <a:off x="6749900" y="380231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59" name="Shape 159"/>
          <p:cNvSpPr/>
          <p:nvPr/>
        </p:nvSpPr>
        <p:spPr>
          <a:xfrm>
            <a:off x="5703801" y="421980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0" name="Shape 160"/>
          <p:cNvSpPr/>
          <p:nvPr/>
        </p:nvSpPr>
        <p:spPr>
          <a:xfrm>
            <a:off x="6410100" y="357468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1" name="Shape 161"/>
          <p:cNvSpPr/>
          <p:nvPr/>
        </p:nvSpPr>
        <p:spPr>
          <a:xfrm>
            <a:off x="5524396" y="440208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2" name="Shape 162"/>
          <p:cNvSpPr/>
          <p:nvPr/>
        </p:nvSpPr>
        <p:spPr>
          <a:xfrm>
            <a:off x="6219078" y="4264919"/>
            <a:ext cx="228600" cy="274319"/>
          </a:xfrm>
          <a:prstGeom prst="star5">
            <a:avLst>
              <a:gd name="adj" fmla="val 19098"/>
              <a:gd name="hf" fmla="val 105146"/>
              <a:gd name="vf" fmla="val 110557"/>
            </a:avLst>
          </a:prstGeom>
          <a:solidFill>
            <a:srgbClr val="31753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3" name="Shape 163"/>
          <p:cNvSpPr/>
          <p:nvPr/>
        </p:nvSpPr>
        <p:spPr>
          <a:xfrm>
            <a:off x="6383039" y="447840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4" name="Shape 164"/>
          <p:cNvSpPr/>
          <p:nvPr/>
        </p:nvSpPr>
        <p:spPr>
          <a:xfrm>
            <a:off x="6668700" y="359543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5" name="Shape 165"/>
          <p:cNvSpPr/>
          <p:nvPr/>
        </p:nvSpPr>
        <p:spPr>
          <a:xfrm>
            <a:off x="5529396" y="429503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6" name="Shape 166"/>
          <p:cNvSpPr/>
          <p:nvPr/>
        </p:nvSpPr>
        <p:spPr>
          <a:xfrm>
            <a:off x="5704632" y="443220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7" name="Shape 167"/>
          <p:cNvSpPr/>
          <p:nvPr/>
        </p:nvSpPr>
        <p:spPr>
          <a:xfrm>
            <a:off x="6131680" y="434496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8" name="Shape 168"/>
          <p:cNvSpPr/>
          <p:nvPr/>
        </p:nvSpPr>
        <p:spPr>
          <a:xfrm>
            <a:off x="6200300" y="447011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69" name="Shape 169"/>
          <p:cNvSpPr/>
          <p:nvPr/>
        </p:nvSpPr>
        <p:spPr>
          <a:xfrm>
            <a:off x="7170900" y="4124639"/>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0" name="Shape 170"/>
          <p:cNvSpPr/>
          <p:nvPr/>
        </p:nvSpPr>
        <p:spPr>
          <a:xfrm>
            <a:off x="5608358" y="4428119"/>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1" name="Shape 171"/>
          <p:cNvSpPr/>
          <p:nvPr/>
        </p:nvSpPr>
        <p:spPr>
          <a:xfrm>
            <a:off x="7424500" y="426408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2" name="Shape 172"/>
          <p:cNvSpPr/>
          <p:nvPr/>
        </p:nvSpPr>
        <p:spPr>
          <a:xfrm>
            <a:off x="6132460" y="414840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3" name="Shape 173"/>
          <p:cNvSpPr/>
          <p:nvPr/>
        </p:nvSpPr>
        <p:spPr>
          <a:xfrm>
            <a:off x="8512154" y="5543046"/>
            <a:ext cx="228600" cy="274319"/>
          </a:xfrm>
          <a:prstGeom prst="star5">
            <a:avLst>
              <a:gd name="adj" fmla="val 19098"/>
              <a:gd name="hf" fmla="val 105146"/>
              <a:gd name="vf" fmla="val 110557"/>
            </a:avLst>
          </a:prstGeom>
          <a:solidFill>
            <a:srgbClr val="31753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800" b="0" i="0" u="none" strike="noStrike" cap="none" baseline="0">
              <a:solidFill>
                <a:srgbClr val="333399"/>
              </a:solidFill>
              <a:latin typeface="Calibri"/>
              <a:ea typeface="Calibri"/>
              <a:cs typeface="Calibri"/>
              <a:sym typeface="Calibri"/>
            </a:endParaRPr>
          </a:p>
        </p:txBody>
      </p:sp>
      <p:sp>
        <p:nvSpPr>
          <p:cNvPr id="174" name="Shape 174"/>
          <p:cNvSpPr/>
          <p:nvPr/>
        </p:nvSpPr>
        <p:spPr>
          <a:xfrm>
            <a:off x="7092800" y="3544319"/>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5" name="Shape 175"/>
          <p:cNvSpPr/>
          <p:nvPr/>
        </p:nvSpPr>
        <p:spPr>
          <a:xfrm>
            <a:off x="5892900" y="404663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6" name="Shape 176"/>
          <p:cNvSpPr/>
          <p:nvPr/>
        </p:nvSpPr>
        <p:spPr>
          <a:xfrm>
            <a:off x="7586900" y="448296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7" name="Shape 177"/>
          <p:cNvSpPr/>
          <p:nvPr/>
        </p:nvSpPr>
        <p:spPr>
          <a:xfrm>
            <a:off x="7262100" y="414863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8" name="Shape 178"/>
          <p:cNvSpPr/>
          <p:nvPr/>
        </p:nvSpPr>
        <p:spPr>
          <a:xfrm>
            <a:off x="7835500" y="4903319"/>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79" name="Shape 179"/>
          <p:cNvSpPr/>
          <p:nvPr/>
        </p:nvSpPr>
        <p:spPr>
          <a:xfrm>
            <a:off x="7290200" y="323555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0" name="Shape 180"/>
          <p:cNvSpPr/>
          <p:nvPr/>
        </p:nvSpPr>
        <p:spPr>
          <a:xfrm>
            <a:off x="7477125" y="275655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1" name="Shape 181"/>
          <p:cNvSpPr/>
          <p:nvPr/>
        </p:nvSpPr>
        <p:spPr>
          <a:xfrm>
            <a:off x="7806525" y="298524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2" name="Shape 182"/>
          <p:cNvSpPr/>
          <p:nvPr/>
        </p:nvSpPr>
        <p:spPr>
          <a:xfrm>
            <a:off x="7538800" y="334500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3" name="Shape 183"/>
          <p:cNvSpPr/>
          <p:nvPr/>
        </p:nvSpPr>
        <p:spPr>
          <a:xfrm>
            <a:off x="7716200" y="347843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4" name="Shape 184"/>
          <p:cNvSpPr/>
          <p:nvPr/>
        </p:nvSpPr>
        <p:spPr>
          <a:xfrm>
            <a:off x="6955400" y="301668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5" name="Shape 185"/>
          <p:cNvSpPr/>
          <p:nvPr/>
        </p:nvSpPr>
        <p:spPr>
          <a:xfrm>
            <a:off x="7620000" y="345828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6" name="Shape 186"/>
          <p:cNvSpPr/>
          <p:nvPr/>
        </p:nvSpPr>
        <p:spPr>
          <a:xfrm>
            <a:off x="7625000" y="335520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7" name="Shape 187"/>
          <p:cNvSpPr/>
          <p:nvPr/>
        </p:nvSpPr>
        <p:spPr>
          <a:xfrm>
            <a:off x="6696800" y="2992680"/>
            <a:ext cx="228600" cy="274319"/>
          </a:xfrm>
          <a:prstGeom prst="star5">
            <a:avLst>
              <a:gd name="adj" fmla="val 19098"/>
              <a:gd name="hf" fmla="val 105146"/>
              <a:gd name="vf" fmla="val 110557"/>
            </a:avLst>
          </a:prstGeom>
          <a:solidFill>
            <a:srgbClr val="31753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800" b="0" i="0" u="none" strike="noStrike" cap="none" baseline="0">
              <a:solidFill>
                <a:srgbClr val="333399"/>
              </a:solidFill>
              <a:latin typeface="Calibri"/>
              <a:ea typeface="Calibri"/>
              <a:cs typeface="Calibri"/>
              <a:sym typeface="Calibri"/>
            </a:endParaRPr>
          </a:p>
        </p:txBody>
      </p:sp>
      <p:sp>
        <p:nvSpPr>
          <p:cNvPr id="188" name="Shape 188"/>
          <p:cNvSpPr/>
          <p:nvPr/>
        </p:nvSpPr>
        <p:spPr>
          <a:xfrm>
            <a:off x="7721200" y="296124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189" name="Shape 189"/>
          <p:cNvSpPr/>
          <p:nvPr/>
        </p:nvSpPr>
        <p:spPr>
          <a:xfrm>
            <a:off x="6922300" y="161555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0" name="Shape 190"/>
          <p:cNvSpPr/>
          <p:nvPr/>
        </p:nvSpPr>
        <p:spPr>
          <a:xfrm>
            <a:off x="6836100" y="151212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1" name="Shape 191"/>
          <p:cNvSpPr/>
          <p:nvPr/>
        </p:nvSpPr>
        <p:spPr>
          <a:xfrm>
            <a:off x="7508304" y="186075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2" name="Shape 192"/>
          <p:cNvSpPr/>
          <p:nvPr/>
        </p:nvSpPr>
        <p:spPr>
          <a:xfrm>
            <a:off x="7160329" y="19336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3" name="Shape 193"/>
          <p:cNvSpPr/>
          <p:nvPr/>
        </p:nvSpPr>
        <p:spPr>
          <a:xfrm>
            <a:off x="6804179" y="23070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4" name="Shape 194"/>
          <p:cNvSpPr/>
          <p:nvPr/>
        </p:nvSpPr>
        <p:spPr>
          <a:xfrm>
            <a:off x="6641304" y="20848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5" name="Shape 195"/>
          <p:cNvSpPr/>
          <p:nvPr/>
        </p:nvSpPr>
        <p:spPr>
          <a:xfrm>
            <a:off x="6884904" y="260808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6" name="Shape 196"/>
          <p:cNvSpPr/>
          <p:nvPr/>
        </p:nvSpPr>
        <p:spPr>
          <a:xfrm>
            <a:off x="7503304" y="19620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7" name="Shape 197"/>
          <p:cNvSpPr/>
          <p:nvPr/>
        </p:nvSpPr>
        <p:spPr>
          <a:xfrm>
            <a:off x="6737504" y="199944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8" name="Shape 198"/>
          <p:cNvSpPr/>
          <p:nvPr/>
        </p:nvSpPr>
        <p:spPr>
          <a:xfrm>
            <a:off x="7219704" y="24252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9" name="Shape 199"/>
          <p:cNvSpPr/>
          <p:nvPr/>
        </p:nvSpPr>
        <p:spPr>
          <a:xfrm>
            <a:off x="7493304" y="21585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0" name="Shape 200"/>
          <p:cNvSpPr/>
          <p:nvPr/>
        </p:nvSpPr>
        <p:spPr>
          <a:xfrm>
            <a:off x="7310904" y="24372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1" name="Shape 201"/>
          <p:cNvSpPr/>
          <p:nvPr/>
        </p:nvSpPr>
        <p:spPr>
          <a:xfrm>
            <a:off x="7402104" y="244920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2" name="Shape 202"/>
          <p:cNvSpPr/>
          <p:nvPr/>
        </p:nvSpPr>
        <p:spPr>
          <a:xfrm>
            <a:off x="6702504" y="268151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6793704" y="269951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4" name="Shape 204"/>
          <p:cNvSpPr/>
          <p:nvPr/>
        </p:nvSpPr>
        <p:spPr>
          <a:xfrm>
            <a:off x="7067304" y="22243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5" name="Shape 205"/>
          <p:cNvSpPr/>
          <p:nvPr/>
        </p:nvSpPr>
        <p:spPr>
          <a:xfrm>
            <a:off x="7412104" y="19500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6" name="Shape 206"/>
          <p:cNvSpPr/>
          <p:nvPr/>
        </p:nvSpPr>
        <p:spPr>
          <a:xfrm>
            <a:off x="6715679" y="23968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7" name="Shape 207"/>
          <p:cNvSpPr/>
          <p:nvPr/>
        </p:nvSpPr>
        <p:spPr>
          <a:xfrm>
            <a:off x="7989542" y="279619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08" name="Shape 208"/>
          <p:cNvSpPr/>
          <p:nvPr/>
        </p:nvSpPr>
        <p:spPr>
          <a:xfrm>
            <a:off x="7851589" y="1780191"/>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09" name="Shape 209"/>
          <p:cNvSpPr/>
          <p:nvPr/>
        </p:nvSpPr>
        <p:spPr>
          <a:xfrm>
            <a:off x="7760360" y="1874742"/>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0" name="Shape 210"/>
          <p:cNvSpPr/>
          <p:nvPr/>
        </p:nvSpPr>
        <p:spPr>
          <a:xfrm>
            <a:off x="8200043" y="1917033"/>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1" name="Shape 211"/>
          <p:cNvSpPr/>
          <p:nvPr/>
        </p:nvSpPr>
        <p:spPr>
          <a:xfrm>
            <a:off x="8368900" y="1626076"/>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7927789" y="2185828"/>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3" name="Shape 213"/>
          <p:cNvSpPr/>
          <p:nvPr/>
        </p:nvSpPr>
        <p:spPr>
          <a:xfrm>
            <a:off x="7743321" y="237563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4" name="Shape 214"/>
          <p:cNvSpPr/>
          <p:nvPr/>
        </p:nvSpPr>
        <p:spPr>
          <a:xfrm>
            <a:off x="7910167" y="2480596"/>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5" name="Shape 215"/>
          <p:cNvSpPr/>
          <p:nvPr/>
        </p:nvSpPr>
        <p:spPr>
          <a:xfrm>
            <a:off x="7943450" y="160182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6" name="Shape 216"/>
          <p:cNvSpPr/>
          <p:nvPr/>
        </p:nvSpPr>
        <p:spPr>
          <a:xfrm>
            <a:off x="7987900" y="234095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7" name="Shape 217"/>
          <p:cNvSpPr/>
          <p:nvPr/>
        </p:nvSpPr>
        <p:spPr>
          <a:xfrm>
            <a:off x="7776697" y="138095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8" name="Shape 218"/>
          <p:cNvSpPr/>
          <p:nvPr/>
        </p:nvSpPr>
        <p:spPr>
          <a:xfrm>
            <a:off x="8198879" y="171230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19" name="Shape 219"/>
          <p:cNvSpPr/>
          <p:nvPr/>
        </p:nvSpPr>
        <p:spPr>
          <a:xfrm>
            <a:off x="8017006" y="200225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0" name="Shape 220"/>
          <p:cNvSpPr/>
          <p:nvPr/>
        </p:nvSpPr>
        <p:spPr>
          <a:xfrm>
            <a:off x="8026000" y="2397172"/>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1" name="Shape 221"/>
          <p:cNvSpPr/>
          <p:nvPr/>
        </p:nvSpPr>
        <p:spPr>
          <a:xfrm>
            <a:off x="8471400" y="133512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2" name="Shape 222"/>
          <p:cNvSpPr/>
          <p:nvPr/>
        </p:nvSpPr>
        <p:spPr>
          <a:xfrm>
            <a:off x="8121515" y="179231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3" name="Shape 223"/>
          <p:cNvSpPr/>
          <p:nvPr/>
        </p:nvSpPr>
        <p:spPr>
          <a:xfrm>
            <a:off x="8188772" y="2017114"/>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4" name="Shape 224"/>
          <p:cNvSpPr/>
          <p:nvPr/>
        </p:nvSpPr>
        <p:spPr>
          <a:xfrm>
            <a:off x="8216500" y="111375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5" name="Shape 225"/>
          <p:cNvSpPr/>
          <p:nvPr/>
        </p:nvSpPr>
        <p:spPr>
          <a:xfrm>
            <a:off x="8100667" y="2206275"/>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6" name="Shape 226"/>
          <p:cNvSpPr/>
          <p:nvPr/>
        </p:nvSpPr>
        <p:spPr>
          <a:xfrm>
            <a:off x="8048225" y="179231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7" name="Shape 227"/>
          <p:cNvSpPr/>
          <p:nvPr/>
        </p:nvSpPr>
        <p:spPr>
          <a:xfrm>
            <a:off x="7915988" y="227656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8" name="Shape 228"/>
          <p:cNvSpPr/>
          <p:nvPr/>
        </p:nvSpPr>
        <p:spPr>
          <a:xfrm>
            <a:off x="8476321" y="1135603"/>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29" name="Shape 229"/>
          <p:cNvSpPr/>
          <p:nvPr/>
        </p:nvSpPr>
        <p:spPr>
          <a:xfrm>
            <a:off x="8030288" y="179231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0" name="Shape 230"/>
          <p:cNvSpPr/>
          <p:nvPr/>
        </p:nvSpPr>
        <p:spPr>
          <a:xfrm>
            <a:off x="8463885" y="1532224"/>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1" name="Shape 231"/>
          <p:cNvSpPr/>
          <p:nvPr/>
        </p:nvSpPr>
        <p:spPr>
          <a:xfrm>
            <a:off x="7856007" y="149064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2" name="Shape 232"/>
          <p:cNvSpPr/>
          <p:nvPr/>
        </p:nvSpPr>
        <p:spPr>
          <a:xfrm>
            <a:off x="7997639" y="2595974"/>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3" name="Shape 233"/>
          <p:cNvSpPr/>
          <p:nvPr/>
        </p:nvSpPr>
        <p:spPr>
          <a:xfrm>
            <a:off x="7936700" y="1900397"/>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4" name="Shape 234"/>
          <p:cNvSpPr/>
          <p:nvPr/>
        </p:nvSpPr>
        <p:spPr>
          <a:xfrm>
            <a:off x="7992597" y="2501261"/>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5" name="Shape 235"/>
          <p:cNvSpPr/>
          <p:nvPr/>
        </p:nvSpPr>
        <p:spPr>
          <a:xfrm>
            <a:off x="8551357" y="133512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6" name="Shape 236"/>
          <p:cNvSpPr/>
          <p:nvPr/>
        </p:nvSpPr>
        <p:spPr>
          <a:xfrm>
            <a:off x="7840317" y="236800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7" name="Shape 237"/>
          <p:cNvSpPr/>
          <p:nvPr/>
        </p:nvSpPr>
        <p:spPr>
          <a:xfrm>
            <a:off x="8035125" y="228795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8" name="Shape 238"/>
          <p:cNvSpPr/>
          <p:nvPr/>
        </p:nvSpPr>
        <p:spPr>
          <a:xfrm>
            <a:off x="7978375" y="237185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39" name="Shape 239"/>
          <p:cNvSpPr/>
          <p:nvPr/>
        </p:nvSpPr>
        <p:spPr>
          <a:xfrm>
            <a:off x="8646342" y="1353154"/>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40" name="Shape 240"/>
          <p:cNvSpPr/>
          <p:nvPr/>
        </p:nvSpPr>
        <p:spPr>
          <a:xfrm>
            <a:off x="8283175" y="151800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41" name="Shape 241"/>
          <p:cNvSpPr/>
          <p:nvPr/>
        </p:nvSpPr>
        <p:spPr>
          <a:xfrm>
            <a:off x="7847832" y="198281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42" name="Shape 242"/>
          <p:cNvSpPr txBox="1"/>
          <p:nvPr/>
        </p:nvSpPr>
        <p:spPr>
          <a:xfrm>
            <a:off x="6896021" y="6307135"/>
            <a:ext cx="1552026" cy="215443"/>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800" b="0" i="0" u="none" strike="noStrike" cap="none" baseline="0">
                <a:solidFill>
                  <a:schemeClr val="lt1"/>
                </a:solidFill>
                <a:latin typeface="Arial"/>
                <a:ea typeface="Arial"/>
                <a:cs typeface="Arial"/>
                <a:sym typeface="Arial"/>
              </a:rPr>
              <a:t>Revised  September 15, 2014</a:t>
            </a:r>
          </a:p>
        </p:txBody>
      </p:sp>
      <p:sp>
        <p:nvSpPr>
          <p:cNvPr id="243" name="Shape 243"/>
          <p:cNvSpPr txBox="1"/>
          <p:nvPr/>
        </p:nvSpPr>
        <p:spPr>
          <a:xfrm>
            <a:off x="680293" y="5023378"/>
            <a:ext cx="4331629" cy="1301894"/>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1400" b="1" i="0" u="none" strike="noStrike" cap="none" baseline="0">
                <a:solidFill>
                  <a:schemeClr val="lt1"/>
                </a:solidFill>
                <a:latin typeface="Arial"/>
                <a:ea typeface="Arial"/>
                <a:cs typeface="Arial"/>
                <a:sym typeface="Arial"/>
              </a:rPr>
              <a:t>Campus Champion Institutions</a:t>
            </a:r>
          </a:p>
          <a:p>
            <a:pPr marL="0" marR="0" lvl="0" indent="0" algn="l" rtl="0">
              <a:lnSpc>
                <a:spcPct val="80000"/>
              </a:lnSpc>
              <a:spcBef>
                <a:spcPts val="500"/>
              </a:spcBef>
              <a:buSzPct val="25000"/>
              <a:buNone/>
            </a:pPr>
            <a:r>
              <a:rPr lang="en-US" sz="1000" b="0" i="0" u="none" strike="noStrike" cap="none" baseline="0">
                <a:solidFill>
                  <a:schemeClr val="lt1"/>
                </a:solidFill>
                <a:latin typeface="Arial"/>
                <a:ea typeface="Arial"/>
                <a:cs typeface="Arial"/>
                <a:sym typeface="Arial"/>
              </a:rPr>
              <a:t>Standard – 97</a:t>
            </a:r>
          </a:p>
          <a:p>
            <a:pPr marL="0" marR="0" lvl="0" indent="0" algn="l" rtl="0">
              <a:lnSpc>
                <a:spcPct val="80000"/>
              </a:lnSpc>
              <a:spcBef>
                <a:spcPts val="500"/>
              </a:spcBef>
              <a:buSzPct val="25000"/>
              <a:buNone/>
            </a:pPr>
            <a:r>
              <a:rPr lang="en-US" sz="1000" b="0" i="0" u="none" strike="noStrike" cap="none" baseline="0">
                <a:solidFill>
                  <a:schemeClr val="lt1"/>
                </a:solidFill>
                <a:latin typeface="Arial"/>
                <a:ea typeface="Arial"/>
                <a:cs typeface="Arial"/>
                <a:sym typeface="Arial"/>
              </a:rPr>
              <a:t>EPSCoR States – 56</a:t>
            </a:r>
          </a:p>
          <a:p>
            <a:pPr marL="0" marR="0" lvl="0" indent="0" algn="l" rtl="0">
              <a:lnSpc>
                <a:spcPct val="80000"/>
              </a:lnSpc>
              <a:spcBef>
                <a:spcPts val="500"/>
              </a:spcBef>
              <a:buSzPct val="25000"/>
              <a:buNone/>
            </a:pPr>
            <a:r>
              <a:rPr lang="en-US" sz="1000" b="0" i="0" u="none" strike="noStrike" cap="none" baseline="0">
                <a:solidFill>
                  <a:schemeClr val="lt1"/>
                </a:solidFill>
                <a:latin typeface="Arial"/>
                <a:ea typeface="Arial"/>
                <a:cs typeface="Arial"/>
                <a:sym typeface="Arial"/>
              </a:rPr>
              <a:t>Minority Serving Institutions – 12</a:t>
            </a:r>
          </a:p>
          <a:p>
            <a:pPr marL="0" marR="0" lvl="0" indent="0" algn="l" rtl="0">
              <a:lnSpc>
                <a:spcPct val="80000"/>
              </a:lnSpc>
              <a:spcBef>
                <a:spcPts val="500"/>
              </a:spcBef>
              <a:buSzPct val="25000"/>
              <a:buNone/>
            </a:pPr>
            <a:r>
              <a:rPr lang="en-US" sz="1000" b="0" i="0" u="none" strike="noStrike" cap="none" baseline="0">
                <a:solidFill>
                  <a:schemeClr val="lt1"/>
                </a:solidFill>
                <a:latin typeface="Arial"/>
                <a:ea typeface="Arial"/>
                <a:cs typeface="Arial"/>
                <a:sym typeface="Arial"/>
              </a:rPr>
              <a:t>EPSCoR States and Minority Serving Institutions – 9</a:t>
            </a:r>
          </a:p>
          <a:p>
            <a:pPr marL="0" marR="0" lvl="0" indent="0" algn="l" rtl="0">
              <a:lnSpc>
                <a:spcPct val="90000"/>
              </a:lnSpc>
              <a:spcBef>
                <a:spcPts val="500"/>
              </a:spcBef>
              <a:buSzPct val="25000"/>
              <a:buNone/>
            </a:pPr>
            <a:r>
              <a:rPr lang="en-US" sz="1000" b="1" i="0" u="none" strike="noStrike" cap="none" baseline="0">
                <a:solidFill>
                  <a:schemeClr val="lt1"/>
                </a:solidFill>
                <a:latin typeface="Arial"/>
                <a:ea typeface="Arial"/>
                <a:cs typeface="Arial"/>
                <a:sym typeface="Arial"/>
              </a:rPr>
              <a:t>Total Campus Champion Institutions – 174</a:t>
            </a:r>
          </a:p>
        </p:txBody>
      </p:sp>
      <p:sp>
        <p:nvSpPr>
          <p:cNvPr id="244" name="Shape 244"/>
          <p:cNvSpPr/>
          <p:nvPr/>
        </p:nvSpPr>
        <p:spPr>
          <a:xfrm>
            <a:off x="550333" y="5557446"/>
            <a:ext cx="167593" cy="212085"/>
          </a:xfrm>
          <a:prstGeom prst="star5">
            <a:avLst>
              <a:gd name="adj" fmla="val 19098"/>
              <a:gd name="hf" fmla="val 105146"/>
              <a:gd name="vf" fmla="val 110557"/>
            </a:avLst>
          </a:prstGeom>
          <a:solidFill>
            <a:srgbClr val="6600CC"/>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45" name="Shape 245"/>
          <p:cNvSpPr/>
          <p:nvPr/>
        </p:nvSpPr>
        <p:spPr>
          <a:xfrm>
            <a:off x="550333" y="5797878"/>
            <a:ext cx="167593" cy="212085"/>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rgbClr val="000000"/>
              </a:solidFill>
              <a:latin typeface="Calibri"/>
              <a:ea typeface="Calibri"/>
              <a:cs typeface="Calibri"/>
              <a:sym typeface="Calibri"/>
            </a:endParaRPr>
          </a:p>
        </p:txBody>
      </p:sp>
      <p:sp>
        <p:nvSpPr>
          <p:cNvPr id="246" name="Shape 246"/>
          <p:cNvSpPr/>
          <p:nvPr/>
        </p:nvSpPr>
        <p:spPr>
          <a:xfrm>
            <a:off x="550333" y="6032951"/>
            <a:ext cx="167593" cy="212085"/>
          </a:xfrm>
          <a:prstGeom prst="star5">
            <a:avLst>
              <a:gd name="adj" fmla="val 19098"/>
              <a:gd name="hf" fmla="val 105146"/>
              <a:gd name="vf" fmla="val 110557"/>
            </a:avLst>
          </a:prstGeom>
          <a:solidFill>
            <a:srgbClr val="31753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2"/>
              </a:solidFill>
              <a:latin typeface="Calibri"/>
              <a:ea typeface="Calibri"/>
              <a:cs typeface="Calibri"/>
              <a:sym typeface="Calibri"/>
            </a:endParaRPr>
          </a:p>
        </p:txBody>
      </p:sp>
      <p:sp>
        <p:nvSpPr>
          <p:cNvPr id="247" name="Shape 247"/>
          <p:cNvSpPr/>
          <p:nvPr/>
        </p:nvSpPr>
        <p:spPr>
          <a:xfrm>
            <a:off x="550333" y="5321803"/>
            <a:ext cx="167593" cy="212085"/>
          </a:xfrm>
          <a:prstGeom prst="star5">
            <a:avLst>
              <a:gd name="adj" fmla="val 19098"/>
              <a:gd name="hf" fmla="val 105146"/>
              <a:gd name="vf" fmla="val 110557"/>
            </a:avLst>
          </a:prstGeom>
          <a:solidFill>
            <a:srgbClr val="E90D12"/>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48" name="Shape 248"/>
          <p:cNvSpPr/>
          <p:nvPr/>
        </p:nvSpPr>
        <p:spPr>
          <a:xfrm>
            <a:off x="5688801" y="4344960"/>
            <a:ext cx="167593" cy="212085"/>
          </a:xfrm>
          <a:prstGeom prst="star5">
            <a:avLst>
              <a:gd name="adj" fmla="val 19098"/>
              <a:gd name="hf" fmla="val 105146"/>
              <a:gd name="vf" fmla="val 110557"/>
            </a:avLst>
          </a:prstGeom>
          <a:solidFill>
            <a:srgbClr val="E90D12"/>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49" name="Shape 249"/>
          <p:cNvSpPr/>
          <p:nvPr/>
        </p:nvSpPr>
        <p:spPr>
          <a:xfrm>
            <a:off x="7195900" y="3526380"/>
            <a:ext cx="228600" cy="274319"/>
          </a:xfrm>
          <a:prstGeom prst="star5">
            <a:avLst>
              <a:gd name="adj" fmla="val 19098"/>
              <a:gd name="hf" fmla="val 105146"/>
              <a:gd name="vf" fmla="val 110557"/>
            </a:avLst>
          </a:prstGeom>
          <a:solidFill>
            <a:srgbClr val="99CC00"/>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50" name="Shape 250"/>
          <p:cNvSpPr/>
          <p:nvPr/>
        </p:nvSpPr>
        <p:spPr>
          <a:xfrm>
            <a:off x="7857621" y="222504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51" name="Shape 251"/>
          <p:cNvSpPr/>
          <p:nvPr/>
        </p:nvSpPr>
        <p:spPr>
          <a:xfrm>
            <a:off x="5435253" y="2037557"/>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2" name="Shape 252"/>
          <p:cNvSpPr/>
          <p:nvPr/>
        </p:nvSpPr>
        <p:spPr>
          <a:xfrm>
            <a:off x="2355428" y="77772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3" name="Shape 253"/>
          <p:cNvSpPr/>
          <p:nvPr/>
        </p:nvSpPr>
        <p:spPr>
          <a:xfrm>
            <a:off x="2209931" y="2364101"/>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4" name="Shape 254"/>
          <p:cNvSpPr/>
          <p:nvPr/>
        </p:nvSpPr>
        <p:spPr>
          <a:xfrm>
            <a:off x="7170900" y="2037557"/>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5" name="Shape 255"/>
          <p:cNvSpPr/>
          <p:nvPr/>
        </p:nvSpPr>
        <p:spPr>
          <a:xfrm>
            <a:off x="7801688" y="2191353"/>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6" name="Shape 256"/>
          <p:cNvSpPr/>
          <p:nvPr/>
        </p:nvSpPr>
        <p:spPr>
          <a:xfrm>
            <a:off x="4009223" y="377231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7" name="Shape 257"/>
          <p:cNvSpPr/>
          <p:nvPr/>
        </p:nvSpPr>
        <p:spPr>
          <a:xfrm>
            <a:off x="5608358" y="43209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8" name="Shape 258"/>
          <p:cNvSpPr/>
          <p:nvPr/>
        </p:nvSpPr>
        <p:spPr>
          <a:xfrm>
            <a:off x="7175900" y="34686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59" name="Shape 259"/>
          <p:cNvSpPr/>
          <p:nvPr/>
        </p:nvSpPr>
        <p:spPr>
          <a:xfrm>
            <a:off x="6131680" y="313284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60" name="Shape 260"/>
          <p:cNvSpPr/>
          <p:nvPr/>
        </p:nvSpPr>
        <p:spPr>
          <a:xfrm>
            <a:off x="7113504" y="36237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61" name="Shape 261"/>
          <p:cNvSpPr/>
          <p:nvPr/>
        </p:nvSpPr>
        <p:spPr>
          <a:xfrm>
            <a:off x="7630704" y="3560039"/>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2" name="Shape 262"/>
          <p:cNvSpPr/>
          <p:nvPr/>
        </p:nvSpPr>
        <p:spPr>
          <a:xfrm>
            <a:off x="5920058" y="383436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3" name="Shape 263"/>
          <p:cNvSpPr/>
          <p:nvPr/>
        </p:nvSpPr>
        <p:spPr>
          <a:xfrm>
            <a:off x="5933232" y="26152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64" name="Shape 264"/>
          <p:cNvSpPr/>
          <p:nvPr/>
        </p:nvSpPr>
        <p:spPr>
          <a:xfrm>
            <a:off x="8704921" y="1351757"/>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5" name="Shape 265"/>
          <p:cNvSpPr/>
          <p:nvPr/>
        </p:nvSpPr>
        <p:spPr>
          <a:xfrm>
            <a:off x="8779957" y="133584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6" name="Shape 266"/>
          <p:cNvSpPr/>
          <p:nvPr/>
        </p:nvSpPr>
        <p:spPr>
          <a:xfrm>
            <a:off x="6623204" y="301668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7" name="Shape 267"/>
          <p:cNvSpPr/>
          <p:nvPr/>
        </p:nvSpPr>
        <p:spPr>
          <a:xfrm>
            <a:off x="7788406" y="466583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68" name="Shape 268"/>
          <p:cNvSpPr/>
          <p:nvPr/>
        </p:nvSpPr>
        <p:spPr>
          <a:xfrm>
            <a:off x="7425204" y="375276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69" name="Shape 269"/>
          <p:cNvSpPr/>
          <p:nvPr/>
        </p:nvSpPr>
        <p:spPr>
          <a:xfrm>
            <a:off x="7310904" y="19782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70" name="Shape 270"/>
          <p:cNvSpPr/>
          <p:nvPr/>
        </p:nvSpPr>
        <p:spPr>
          <a:xfrm>
            <a:off x="6944279" y="321804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71" name="Shape 271"/>
          <p:cNvSpPr/>
          <p:nvPr/>
        </p:nvSpPr>
        <p:spPr>
          <a:xfrm>
            <a:off x="5733801" y="182484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72" name="Shape 272"/>
          <p:cNvSpPr/>
          <p:nvPr/>
        </p:nvSpPr>
        <p:spPr>
          <a:xfrm>
            <a:off x="8293135" y="5512566"/>
            <a:ext cx="228600" cy="274319"/>
          </a:xfrm>
          <a:prstGeom prst="star5">
            <a:avLst>
              <a:gd name="adj" fmla="val 19098"/>
              <a:gd name="hf" fmla="val 105146"/>
              <a:gd name="vf" fmla="val 110557"/>
            </a:avLst>
          </a:prstGeom>
          <a:solidFill>
            <a:srgbClr val="31753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800" b="0" i="0" u="none" strike="noStrike" cap="none" baseline="0">
              <a:solidFill>
                <a:srgbClr val="333399"/>
              </a:solidFill>
              <a:latin typeface="Calibri"/>
              <a:ea typeface="Calibri"/>
              <a:cs typeface="Calibri"/>
              <a:sym typeface="Calibri"/>
            </a:endParaRPr>
          </a:p>
        </p:txBody>
      </p:sp>
      <p:sp>
        <p:nvSpPr>
          <p:cNvPr id="273" name="Shape 273"/>
          <p:cNvSpPr/>
          <p:nvPr/>
        </p:nvSpPr>
        <p:spPr>
          <a:xfrm>
            <a:off x="8347000" y="148380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74" name="Shape 274"/>
          <p:cNvSpPr/>
          <p:nvPr/>
        </p:nvSpPr>
        <p:spPr>
          <a:xfrm>
            <a:off x="4252537" y="2343435"/>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75" name="Shape 275"/>
          <p:cNvSpPr/>
          <p:nvPr/>
        </p:nvSpPr>
        <p:spPr>
          <a:xfrm>
            <a:off x="5206653" y="390948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76" name="Shape 276"/>
          <p:cNvSpPr/>
          <p:nvPr/>
        </p:nvSpPr>
        <p:spPr>
          <a:xfrm>
            <a:off x="7207100" y="36156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77" name="Shape 277"/>
          <p:cNvSpPr/>
          <p:nvPr/>
        </p:nvSpPr>
        <p:spPr>
          <a:xfrm>
            <a:off x="6575579" y="3080880"/>
            <a:ext cx="228600" cy="274319"/>
          </a:xfrm>
          <a:prstGeom prst="star5">
            <a:avLst>
              <a:gd name="adj" fmla="val 19098"/>
              <a:gd name="hf" fmla="val 105146"/>
              <a:gd name="vf" fmla="val 110557"/>
            </a:avLst>
          </a:prstGeom>
          <a:solidFill>
            <a:srgbClr val="6600CC"/>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78" name="Shape 278"/>
          <p:cNvSpPr/>
          <p:nvPr/>
        </p:nvSpPr>
        <p:spPr>
          <a:xfrm>
            <a:off x="3361523" y="1620959"/>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79" name="Shape 279"/>
          <p:cNvSpPr/>
          <p:nvPr/>
        </p:nvSpPr>
        <p:spPr>
          <a:xfrm>
            <a:off x="8532042" y="1464659"/>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80" name="Shape 280"/>
          <p:cNvSpPr/>
          <p:nvPr/>
        </p:nvSpPr>
        <p:spPr>
          <a:xfrm>
            <a:off x="2584028" y="3311519"/>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81" name="Shape 281"/>
          <p:cNvSpPr/>
          <p:nvPr/>
        </p:nvSpPr>
        <p:spPr>
          <a:xfrm>
            <a:off x="2469728" y="449400"/>
            <a:ext cx="228600" cy="274319"/>
          </a:xfrm>
          <a:prstGeom prst="star5">
            <a:avLst>
              <a:gd name="adj" fmla="val 19098"/>
              <a:gd name="hf" fmla="val 105146"/>
              <a:gd name="vf" fmla="val 110557"/>
            </a:avLst>
          </a:prstGeom>
          <a:solidFill>
            <a:srgbClr val="E90D12"/>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82" name="Shape 282"/>
          <p:cNvSpPr/>
          <p:nvPr/>
        </p:nvSpPr>
        <p:spPr>
          <a:xfrm>
            <a:off x="7630704" y="2924040"/>
            <a:ext cx="228600" cy="274319"/>
          </a:xfrm>
          <a:prstGeom prst="star5">
            <a:avLst>
              <a:gd name="adj" fmla="val 19098"/>
              <a:gd name="hf" fmla="val 105146"/>
              <a:gd name="vf" fmla="val 110557"/>
            </a:avLst>
          </a:prstGeom>
          <a:solidFill>
            <a:srgbClr val="E90D12"/>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baseline="0">
              <a:solidFill>
                <a:srgbClr val="000000"/>
              </a:solidFill>
              <a:latin typeface="Calibri"/>
              <a:ea typeface="Calibri"/>
              <a:cs typeface="Calibri"/>
              <a:sym typeface="Calibri"/>
            </a:endParaRPr>
          </a:p>
        </p:txBody>
      </p:sp>
      <p:sp>
        <p:nvSpPr>
          <p:cNvPr id="283" name="Shape 283"/>
          <p:cNvSpPr/>
          <p:nvPr/>
        </p:nvSpPr>
        <p:spPr>
          <a:xfrm>
            <a:off x="5156471" y="2786880"/>
            <a:ext cx="228600" cy="274319"/>
          </a:xfrm>
          <a:prstGeom prst="star5">
            <a:avLst>
              <a:gd name="adj" fmla="val 19098"/>
              <a:gd name="hf" fmla="val 105146"/>
              <a:gd name="vf" fmla="val 110557"/>
            </a:avLst>
          </a:prstGeom>
          <a:solidFill>
            <a:srgbClr val="6600CC"/>
          </a:solidFill>
          <a:ln w="9525" cap="flat">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669194"/>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lIns="91425" tIns="91425" rIns="91425" bIns="91425" rtlCol="0" anchor="b" anchorCtr="0">
            <a:noAutofit/>
          </a:bodyPr>
          <a:lstStyle/>
          <a:p>
            <a:pPr>
              <a:spcBef>
                <a:spcPts val="0"/>
              </a:spcBef>
            </a:pPr>
            <a:r>
              <a:rPr lang="en-US" sz="3000" b="1" dirty="0">
                <a:sym typeface="Calibri"/>
              </a:rPr>
              <a:t>XSEDE</a:t>
            </a:r>
          </a:p>
        </p:txBody>
      </p:sp>
      <p:sp>
        <p:nvSpPr>
          <p:cNvPr id="91" name="Shape 91"/>
          <p:cNvSpPr txBox="1">
            <a:spLocks noGrp="1"/>
          </p:cNvSpPr>
          <p:nvPr>
            <p:ph idx="1"/>
          </p:nvPr>
        </p:nvSpPr>
        <p:spPr>
          <a:xfrm>
            <a:off x="381000" y="1660236"/>
            <a:ext cx="8534400" cy="4582391"/>
          </a:xfrm>
          <a:prstGeom prst="rect">
            <a:avLst/>
          </a:prstGeom>
          <a:noFill/>
          <a:ln>
            <a:noFill/>
          </a:ln>
        </p:spPr>
        <p:txBody>
          <a:bodyPr lIns="91425" tIns="45700" rIns="91425" bIns="45700" anchor="t" anchorCtr="0">
            <a:noAutofit/>
          </a:bodyPr>
          <a:lstStyle/>
          <a:p>
            <a:pPr marL="342900" marR="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Extreme Science and Engineering Discovery Environment (XSEDE)</a:t>
            </a:r>
          </a:p>
          <a:p>
            <a:pPr marL="342900" marR="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“most advanced, powerful, and robust collection of integrated advanced digital resources and services in the world”</a:t>
            </a:r>
          </a:p>
          <a:p>
            <a:pPr marL="342900" marR="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Five-year, $121-million project is supported by the National Science </a:t>
            </a:r>
            <a:r>
              <a:rPr lang="en-US" sz="2000" dirty="0">
                <a:solidFill>
                  <a:schemeClr val="tx2">
                    <a:lumMod val="75000"/>
                  </a:schemeClr>
                </a:solidFill>
                <a:sym typeface="Calibri"/>
              </a:rPr>
              <a:t>Foundation</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rPr>
              <a:t>Originally </a:t>
            </a:r>
            <a:r>
              <a:rPr lang="en-US" sz="2000" dirty="0" err="1">
                <a:solidFill>
                  <a:schemeClr val="tx2">
                    <a:lumMod val="75000"/>
                  </a:schemeClr>
                </a:solidFill>
              </a:rPr>
              <a:t>TeraGrid</a:t>
            </a:r>
            <a:r>
              <a:rPr lang="en-US" sz="2000" dirty="0">
                <a:solidFill>
                  <a:schemeClr val="tx2">
                    <a:lumMod val="75000"/>
                  </a:schemeClr>
                </a:solidFill>
              </a:rPr>
              <a:t> until July 2011. </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rPr>
              <a:t>XSEDE is an extension and expansion of this original program.</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16 </a:t>
            </a:r>
            <a:r>
              <a:rPr lang="en-US" sz="2000" dirty="0">
                <a:solidFill>
                  <a:schemeClr val="tx2">
                    <a:lumMod val="75000"/>
                  </a:schemeClr>
                </a:solidFill>
                <a:sym typeface="Calibri"/>
              </a:rPr>
              <a:t>supercomputers</a:t>
            </a:r>
            <a:endParaRPr lang="en-US" sz="2000" dirty="0">
              <a:solidFill>
                <a:schemeClr val="tx2">
                  <a:lumMod val="75000"/>
                </a:schemeClr>
              </a:solidFill>
              <a:sym typeface="Calibri"/>
            </a:endParaRP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Support short-term and long-term projects</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No monetary cost to scientists</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rPr>
              <a:t>The goal is to give scientists and researchers the tools for creating scientific discoveries via high-performance computing </a:t>
            </a:r>
            <a:r>
              <a:rPr lang="en-US" sz="2000" dirty="0">
                <a:solidFill>
                  <a:schemeClr val="tx2">
                    <a:lumMod val="75000"/>
                  </a:schemeClr>
                </a:solidFill>
              </a:rPr>
              <a:t>technologies</a:t>
            </a:r>
            <a:endParaRPr lang="en-US" sz="2000" dirty="0">
              <a:solidFill>
                <a:schemeClr val="tx2">
                  <a:lumMod val="75000"/>
                </a:schemeClr>
              </a:solidFill>
            </a:endParaRPr>
          </a:p>
        </p:txBody>
      </p:sp>
    </p:spTree>
    <p:extLst>
      <p:ext uri="{BB962C8B-B14F-4D97-AF65-F5344CB8AC3E}">
        <p14:creationId xmlns:p14="http://schemas.microsoft.com/office/powerpoint/2010/main" val="1665958171"/>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04800" y="906246"/>
            <a:ext cx="8229600" cy="715963"/>
          </a:xfrm>
          <a:prstGeom prst="rect">
            <a:avLst/>
          </a:prstGeom>
        </p:spPr>
        <p:txBody>
          <a:bodyPr vert="horz" lIns="91425" tIns="91425" rIns="91425" bIns="91425" rtlCol="0" anchor="b" anchorCtr="0">
            <a:noAutofit/>
          </a:bodyPr>
          <a:lstStyle/>
          <a:p>
            <a:pPr>
              <a:spcBef>
                <a:spcPts val="0"/>
              </a:spcBef>
            </a:pPr>
            <a:r>
              <a:rPr lang="en-US" sz="3000" b="1" dirty="0" smtClean="0">
                <a:sym typeface="Calibri"/>
              </a:rPr>
              <a:t>XSEDE Resources</a:t>
            </a:r>
            <a:endParaRPr lang="en-US" sz="3000" b="1" dirty="0">
              <a:sym typeface="Calibri"/>
            </a:endParaRPr>
          </a:p>
        </p:txBody>
      </p:sp>
      <p:sp>
        <p:nvSpPr>
          <p:cNvPr id="296" name="Shape 296"/>
          <p:cNvSpPr txBox="1">
            <a:spLocks noGrp="1"/>
          </p:cNvSpPr>
          <p:nvPr>
            <p:ph type="body" idx="1"/>
          </p:nvPr>
        </p:nvSpPr>
        <p:spPr>
          <a:xfrm>
            <a:off x="457200" y="1534160"/>
            <a:ext cx="8229600" cy="3820160"/>
          </a:xfrm>
          <a:prstGeom prst="rect">
            <a:avLst/>
          </a:prstGeom>
          <a:noFill/>
          <a:ln>
            <a:noFill/>
          </a:ln>
        </p:spPr>
        <p:txBody>
          <a:bodyPr lIns="91425" tIns="45700" rIns="91425" bIns="45700" anchor="t" anchorCtr="0">
            <a:noAutofit/>
          </a:bodyPr>
          <a:lstStyle/>
          <a:p>
            <a:pPr marL="0" marR="0" lvl="1" indent="0">
              <a:lnSpc>
                <a:spcPct val="80000"/>
              </a:lnSpc>
              <a:spcAft>
                <a:spcPts val="1200"/>
              </a:spcAft>
              <a:buSzPct val="100000"/>
              <a:buNone/>
            </a:pPr>
            <a:endParaRPr lang="en-US" dirty="0" smtClean="0">
              <a:solidFill>
                <a:schemeClr val="dk1"/>
              </a:solidFill>
              <a:sym typeface="Calibri"/>
            </a:endParaRPr>
          </a:p>
          <a:p>
            <a:pPr marL="0" marR="0" lvl="1" indent="0">
              <a:lnSpc>
                <a:spcPct val="80000"/>
              </a:lnSpc>
              <a:spcAft>
                <a:spcPts val="1200"/>
              </a:spcAft>
              <a:buSzPct val="100000"/>
              <a:buNone/>
            </a:pPr>
            <a:endParaRPr lang="en-US" dirty="0">
              <a:solidFill>
                <a:schemeClr val="dk1"/>
              </a:solidFill>
              <a:sym typeface="Calibri"/>
            </a:endParaRPr>
          </a:p>
          <a:p>
            <a:pPr marL="0" lvl="1" indent="0">
              <a:lnSpc>
                <a:spcPct val="80000"/>
              </a:lnSpc>
              <a:spcAft>
                <a:spcPts val="1200"/>
              </a:spcAft>
              <a:buSzPct val="100000"/>
              <a:buNone/>
            </a:pPr>
            <a:r>
              <a:rPr lang="en-US" sz="2000" dirty="0">
                <a:solidFill>
                  <a:schemeClr val="tx2">
                    <a:lumMod val="75000"/>
                  </a:schemeClr>
                </a:solidFill>
                <a:sym typeface="Calibri"/>
              </a:rPr>
              <a:t>Four </a:t>
            </a:r>
            <a:r>
              <a:rPr lang="en-US" sz="2000" dirty="0">
                <a:solidFill>
                  <a:schemeClr val="tx2">
                    <a:lumMod val="75000"/>
                  </a:schemeClr>
                </a:solidFill>
                <a:sym typeface="Calibri"/>
              </a:rPr>
              <a:t>types:</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Computing resources</a:t>
            </a:r>
          </a:p>
          <a:p>
            <a:pPr marL="34290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Visualization resources</a:t>
            </a:r>
          </a:p>
          <a:p>
            <a:pPr marL="342900" marR="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Storage resources</a:t>
            </a:r>
          </a:p>
          <a:p>
            <a:pPr marL="342900" marR="0" lvl="1" indent="-342900">
              <a:lnSpc>
                <a:spcPct val="80000"/>
              </a:lnSpc>
              <a:spcAft>
                <a:spcPts val="1200"/>
              </a:spcAft>
              <a:buSzPct val="100000"/>
              <a:buFont typeface="Arial" pitchFamily="34" charset="0"/>
              <a:buChar char="•"/>
            </a:pPr>
            <a:r>
              <a:rPr lang="en-US" sz="2000" dirty="0">
                <a:solidFill>
                  <a:schemeClr val="tx2">
                    <a:lumMod val="75000"/>
                  </a:schemeClr>
                </a:solidFill>
                <a:sym typeface="Calibri"/>
              </a:rPr>
              <a:t>High-throughput </a:t>
            </a:r>
            <a:r>
              <a:rPr lang="en-US" sz="2000" dirty="0">
                <a:solidFill>
                  <a:schemeClr val="tx2">
                    <a:lumMod val="75000"/>
                  </a:schemeClr>
                </a:solidFill>
                <a:sym typeface="Calibri"/>
              </a:rPr>
              <a:t>resources</a:t>
            </a:r>
            <a:endParaRPr lang="en-US" sz="2000" dirty="0">
              <a:solidFill>
                <a:schemeClr val="tx2">
                  <a:lumMod val="75000"/>
                </a:schemeClr>
              </a:solidFill>
              <a:sym typeface="Calibri"/>
            </a:endParaRPr>
          </a:p>
        </p:txBody>
      </p:sp>
    </p:spTree>
    <p:extLst>
      <p:ext uri="{BB962C8B-B14F-4D97-AF65-F5344CB8AC3E}">
        <p14:creationId xmlns:p14="http://schemas.microsoft.com/office/powerpoint/2010/main" val="17513020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200"/>
            <a:ext cx="8229600" cy="603250"/>
          </a:xfrm>
        </p:spPr>
        <p:txBody>
          <a:bodyPr/>
          <a:lstStyle/>
          <a:p>
            <a:pPr>
              <a:lnSpc>
                <a:spcPct val="100000"/>
              </a:lnSpc>
            </a:pPr>
            <a:r>
              <a:rPr lang="en-US" sz="3000" b="1" dirty="0" smtClean="0"/>
              <a:t>Cloud Computing</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Cloud computing</a:t>
            </a:r>
          </a:p>
          <a:p>
            <a:pPr lvl="1"/>
            <a:r>
              <a:rPr lang="en-US" dirty="0"/>
              <a:t>Cloud computing is computing in which large groups of remote servers are networked to allow the centralized data storage, and online access to computer services or resources</a:t>
            </a:r>
            <a:r>
              <a:rPr lang="en-US" dirty="0" smtClean="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37</a:t>
            </a:fld>
            <a:endParaRPr lang="en-US" sz="1000" b="0" dirty="0" smtClean="0">
              <a:latin typeface="Tahoma" charset="0"/>
            </a:endParaRPr>
          </a:p>
        </p:txBody>
      </p:sp>
      <p:pic>
        <p:nvPicPr>
          <p:cNvPr id="5" name="Content Placeholder 3"/>
          <p:cNvPicPr>
            <a:picLocks noChangeAspect="1"/>
          </p:cNvPicPr>
          <p:nvPr/>
        </p:nvPicPr>
        <p:blipFill rotWithShape="1">
          <a:blip r:embed="rId3"/>
          <a:srcRect t="1713" b="10641"/>
          <a:stretch/>
        </p:blipFill>
        <p:spPr>
          <a:xfrm>
            <a:off x="3886200" y="2667000"/>
            <a:ext cx="4191000" cy="3326008"/>
          </a:xfrm>
          <a:prstGeom prst="rect">
            <a:avLst/>
          </a:prstGeom>
        </p:spPr>
      </p:pic>
    </p:spTree>
    <p:extLst>
      <p:ext uri="{BB962C8B-B14F-4D97-AF65-F5344CB8AC3E}">
        <p14:creationId xmlns:p14="http://schemas.microsoft.com/office/powerpoint/2010/main" val="936792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000" b="1" dirty="0" smtClean="0"/>
              <a:t>Architectural Model</a:t>
            </a:r>
            <a:endParaRPr lang="en-US" sz="3000" b="1" dirty="0"/>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939800" y="1778000"/>
            <a:ext cx="7201906" cy="4201112"/>
          </a:xfrm>
        </p:spPr>
      </p:pic>
      <p:sp>
        <p:nvSpPr>
          <p:cNvPr id="2" name="TextBox 1"/>
          <p:cNvSpPr txBox="1"/>
          <p:nvPr/>
        </p:nvSpPr>
        <p:spPr>
          <a:xfrm>
            <a:off x="2153920" y="5953760"/>
            <a:ext cx="5334000" cy="307777"/>
          </a:xfrm>
          <a:prstGeom prst="rect">
            <a:avLst/>
          </a:prstGeom>
          <a:noFill/>
        </p:spPr>
        <p:txBody>
          <a:bodyPr wrap="square" rtlCol="0">
            <a:spAutoFit/>
          </a:bodyPr>
          <a:lstStyle/>
          <a:p>
            <a:r>
              <a:rPr lang="en-US" sz="1400" dirty="0"/>
              <a:t>Image source: http://www.softroots.com/public/library/cloud.cfm</a:t>
            </a:r>
          </a:p>
        </p:txBody>
      </p:sp>
    </p:spTree>
    <p:extLst>
      <p:ext uri="{BB962C8B-B14F-4D97-AF65-F5344CB8AC3E}">
        <p14:creationId xmlns:p14="http://schemas.microsoft.com/office/powerpoint/2010/main" val="1767404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t>Cloud </a:t>
            </a:r>
            <a:r>
              <a:rPr lang="en-US" sz="3000" b="1" dirty="0" smtClean="0"/>
              <a:t>Computing Services</a:t>
            </a:r>
            <a:endParaRPr lang="en-US" sz="3000" b="1" dirty="0"/>
          </a:p>
        </p:txBody>
      </p:sp>
      <p:sp>
        <p:nvSpPr>
          <p:cNvPr id="3" name="Content Placeholder 2"/>
          <p:cNvSpPr>
            <a:spLocks noGrp="1"/>
          </p:cNvSpPr>
          <p:nvPr>
            <p:ph idx="1"/>
          </p:nvPr>
        </p:nvSpPr>
        <p:spPr>
          <a:xfrm>
            <a:off x="381000" y="1176828"/>
            <a:ext cx="8305800" cy="4919172"/>
          </a:xfrm>
        </p:spPr>
        <p:txBody>
          <a:bodyPr>
            <a:normAutofit/>
          </a:bodyPr>
          <a:lstStyle/>
          <a:p>
            <a:pPr lvl="1"/>
            <a:endParaRPr lang="en-US" b="1" dirty="0" smtClean="0"/>
          </a:p>
          <a:p>
            <a:pPr lvl="1"/>
            <a:endParaRPr lang="en-US" b="1" dirty="0"/>
          </a:p>
          <a:p>
            <a:pPr marL="342900" lvl="1" indent="-342900">
              <a:buFont typeface="Arial" pitchFamily="34" charset="0"/>
              <a:buChar char="•"/>
            </a:pPr>
            <a:r>
              <a:rPr lang="en-US" sz="2200" dirty="0">
                <a:solidFill>
                  <a:schemeClr val="tx2">
                    <a:lumMod val="75000"/>
                  </a:schemeClr>
                </a:solidFill>
              </a:rPr>
              <a:t>IaaS: Infrastructure as a Service</a:t>
            </a:r>
          </a:p>
          <a:p>
            <a:pPr lvl="1">
              <a:spcAft>
                <a:spcPts val="1200"/>
              </a:spcAft>
            </a:pPr>
            <a:r>
              <a:rPr lang="en-US" sz="1500" dirty="0" smtClean="0"/>
              <a:t>Virtual machines, hardware </a:t>
            </a:r>
            <a:r>
              <a:rPr lang="en-US" sz="1500" dirty="0"/>
              <a:t>and software</a:t>
            </a:r>
          </a:p>
          <a:p>
            <a:pPr marL="342900" lvl="1" indent="-342900">
              <a:buFont typeface="Arial" pitchFamily="34" charset="0"/>
              <a:buChar char="•"/>
            </a:pPr>
            <a:r>
              <a:rPr lang="en-US" sz="2200" dirty="0" err="1">
                <a:solidFill>
                  <a:schemeClr val="tx2">
                    <a:lumMod val="75000"/>
                  </a:schemeClr>
                </a:solidFill>
              </a:rPr>
              <a:t>PaaS</a:t>
            </a:r>
            <a:r>
              <a:rPr lang="en-US" sz="2200" dirty="0">
                <a:solidFill>
                  <a:schemeClr val="tx2">
                    <a:lumMod val="75000"/>
                  </a:schemeClr>
                </a:solidFill>
              </a:rPr>
              <a:t>: Platform as a Service</a:t>
            </a:r>
          </a:p>
          <a:p>
            <a:pPr lvl="1">
              <a:spcAft>
                <a:spcPts val="1200"/>
              </a:spcAft>
            </a:pPr>
            <a:r>
              <a:rPr lang="en-US" sz="1500" dirty="0"/>
              <a:t>Google API, web application services</a:t>
            </a:r>
          </a:p>
          <a:p>
            <a:pPr marL="342900" lvl="1" indent="-342900">
              <a:buFont typeface="Arial" pitchFamily="34" charset="0"/>
              <a:buChar char="•"/>
            </a:pPr>
            <a:r>
              <a:rPr lang="en-US" sz="2200" dirty="0">
                <a:solidFill>
                  <a:schemeClr val="tx2">
                    <a:lumMod val="75000"/>
                  </a:schemeClr>
                </a:solidFill>
              </a:rPr>
              <a:t>SaaS: Software as a Service</a:t>
            </a:r>
          </a:p>
          <a:p>
            <a:pPr lvl="1">
              <a:spcAft>
                <a:spcPts val="1200"/>
              </a:spcAft>
            </a:pPr>
            <a:r>
              <a:rPr lang="en-US" sz="1500" dirty="0" smtClean="0"/>
              <a:t>Dropbox</a:t>
            </a:r>
            <a:r>
              <a:rPr lang="en-US" sz="1500" dirty="0"/>
              <a:t>, Gmail</a:t>
            </a:r>
          </a:p>
          <a:p>
            <a:pPr marL="342900" lvl="1" indent="-342900">
              <a:spcAft>
                <a:spcPts val="1200"/>
              </a:spcAft>
              <a:buFont typeface="Arial" pitchFamily="34" charset="0"/>
              <a:buChar char="•"/>
            </a:pPr>
            <a:r>
              <a:rPr lang="en-US" sz="2200" dirty="0" err="1">
                <a:solidFill>
                  <a:schemeClr val="tx2">
                    <a:lumMod val="75000"/>
                  </a:schemeClr>
                </a:solidFill>
              </a:rPr>
              <a:t>DaaS</a:t>
            </a:r>
            <a:r>
              <a:rPr lang="en-US" sz="2200" dirty="0">
                <a:solidFill>
                  <a:schemeClr val="tx2">
                    <a:lumMod val="75000"/>
                  </a:schemeClr>
                </a:solidFill>
              </a:rPr>
              <a:t>: Data as a Service</a:t>
            </a:r>
          </a:p>
          <a:p>
            <a:pPr lvl="1">
              <a:spcAft>
                <a:spcPts val="1200"/>
              </a:spcAft>
            </a:pPr>
            <a:r>
              <a:rPr lang="en-US" sz="1500" dirty="0" err="1" smtClean="0"/>
              <a:t>TopoLens</a:t>
            </a:r>
            <a:r>
              <a:rPr lang="en-US" sz="1500" dirty="0" smtClean="0"/>
              <a:t>, data.gov</a:t>
            </a:r>
          </a:p>
        </p:txBody>
      </p:sp>
    </p:spTree>
    <p:extLst>
      <p:ext uri="{BB962C8B-B14F-4D97-AF65-F5344CB8AC3E}">
        <p14:creationId xmlns:p14="http://schemas.microsoft.com/office/powerpoint/2010/main" val="771441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5170"/>
            <a:ext cx="8229600" cy="509732"/>
          </a:xfrm>
        </p:spPr>
        <p:txBody>
          <a:bodyPr/>
          <a:lstStyle/>
          <a:p>
            <a:pPr>
              <a:lnSpc>
                <a:spcPct val="100000"/>
              </a:lnSpc>
            </a:pPr>
            <a:r>
              <a:rPr lang="en-US" sz="3000" b="1" dirty="0" smtClean="0"/>
              <a:t>Simple Geospatial Scenarios</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Geocoding and reverse-geocoding</a:t>
            </a:r>
          </a:p>
          <a:p>
            <a:pPr lvl="1"/>
            <a:r>
              <a:rPr lang="en-US" dirty="0" smtClean="0"/>
              <a:t>Geocoding: address to geographical coordinates</a:t>
            </a:r>
            <a:endParaRPr lang="en-US" dirty="0"/>
          </a:p>
          <a:p>
            <a:pPr lvl="1"/>
            <a:r>
              <a:rPr lang="en-US" dirty="0" smtClean="0"/>
              <a:t>Reverse-geocoding: geographical coordinates to address</a:t>
            </a:r>
          </a:p>
          <a:p>
            <a:pPr lvl="1"/>
            <a:r>
              <a:rPr lang="en-US" dirty="0" smtClean="0"/>
              <a:t>Example database: </a:t>
            </a:r>
            <a:r>
              <a:rPr lang="en-US" dirty="0" err="1" smtClean="0"/>
              <a:t>GeoNames</a:t>
            </a:r>
            <a:r>
              <a:rPr lang="en-US" dirty="0"/>
              <a:t> (</a:t>
            </a:r>
            <a:r>
              <a:rPr lang="en-US" dirty="0">
                <a:hlinkClick r:id="rId3"/>
              </a:rPr>
              <a:t>http://www.geonames.org</a:t>
            </a:r>
            <a:r>
              <a:rPr lang="en-US" dirty="0" smtClean="0">
                <a:hlinkClick r:id="rId3"/>
              </a:rPr>
              <a:t>/</a:t>
            </a:r>
            <a:r>
              <a:rPr lang="en-US" dirty="0" smtClean="0"/>
              <a:t>)</a:t>
            </a:r>
          </a:p>
          <a:p>
            <a:r>
              <a:rPr lang="en-US" dirty="0" smtClean="0"/>
              <a:t>Navigation</a:t>
            </a:r>
          </a:p>
          <a:p>
            <a:pPr lvl="1"/>
            <a:r>
              <a:rPr lang="en-US" dirty="0" smtClean="0"/>
              <a:t>Shortest/fastest path between origin and destination</a:t>
            </a:r>
          </a:p>
          <a:p>
            <a:r>
              <a:rPr lang="en-US" dirty="0" smtClean="0"/>
              <a:t>Geoprocessing</a:t>
            </a:r>
          </a:p>
          <a:p>
            <a:pPr lvl="1"/>
            <a:r>
              <a:rPr lang="en-US" dirty="0" smtClean="0"/>
              <a:t>GIS operations to manipulate spatial data, a typical example is the ArcGIS geoprocessing toolbox</a:t>
            </a:r>
          </a:p>
          <a:p>
            <a:r>
              <a:rPr lang="en-US" dirty="0" smtClean="0"/>
              <a:t>Geospatial Data Integration</a:t>
            </a:r>
          </a:p>
          <a:p>
            <a:pPr lvl="1"/>
            <a:r>
              <a:rPr lang="en-US" dirty="0" smtClean="0"/>
              <a:t>Integrating multiple geographical data layers for spatial analysis (e.g., multi-criteria analysis)</a:t>
            </a: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21422821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sz="3000" b="1" dirty="0">
                <a:cs typeface="Times New Roman" panose="02020603050405020304" pitchFamily="18" charset="0"/>
              </a:rPr>
              <a:t>Essential Characteristics </a:t>
            </a:r>
            <a:r>
              <a:rPr lang="en-US" sz="3000" b="1" dirty="0" smtClean="0">
                <a:cs typeface="Times New Roman" panose="02020603050405020304" pitchFamily="18" charset="0"/>
              </a:rPr>
              <a:t>o</a:t>
            </a:r>
            <a:r>
              <a:rPr lang="en-US" sz="3000" b="1" dirty="0" smtClean="0"/>
              <a:t>f Cloud Computing</a:t>
            </a:r>
            <a:endParaRPr lang="en-US" sz="3000" b="1" dirty="0"/>
          </a:p>
        </p:txBody>
      </p:sp>
      <p:sp>
        <p:nvSpPr>
          <p:cNvPr id="3" name="Content Placeholder 2"/>
          <p:cNvSpPr>
            <a:spLocks noGrp="1"/>
          </p:cNvSpPr>
          <p:nvPr>
            <p:ph idx="1"/>
          </p:nvPr>
        </p:nvSpPr>
        <p:spPr/>
        <p:txBody>
          <a:bodyPr>
            <a:normAutofit fontScale="92500" lnSpcReduction="20000"/>
          </a:bodyPr>
          <a:lstStyle/>
          <a:p>
            <a:pPr marL="342900" lvl="1" indent="-342900">
              <a:buFont typeface="Arial" pitchFamily="34" charset="0"/>
              <a:buChar char="•"/>
            </a:pPr>
            <a:r>
              <a:rPr lang="en-US" sz="2400" dirty="0">
                <a:solidFill>
                  <a:schemeClr val="tx2">
                    <a:lumMod val="75000"/>
                  </a:schemeClr>
                </a:solidFill>
              </a:rPr>
              <a:t>On-demand self-service</a:t>
            </a:r>
          </a:p>
          <a:p>
            <a:pPr marL="571500" lvl="2" indent="-342900">
              <a:spcAft>
                <a:spcPts val="600"/>
              </a:spcAft>
            </a:pPr>
            <a:r>
              <a:rPr lang="en-US" dirty="0" smtClean="0"/>
              <a:t>Automatic service for customers</a:t>
            </a:r>
            <a:endParaRPr lang="en-US" dirty="0"/>
          </a:p>
          <a:p>
            <a:pPr marL="342900" lvl="1" indent="-342900">
              <a:buFont typeface="Arial" pitchFamily="34" charset="0"/>
              <a:buChar char="•"/>
            </a:pPr>
            <a:r>
              <a:rPr lang="en-US" sz="2400" dirty="0">
                <a:solidFill>
                  <a:schemeClr val="tx2">
                    <a:lumMod val="75000"/>
                  </a:schemeClr>
                </a:solidFill>
              </a:rPr>
              <a:t>Broad network access</a:t>
            </a:r>
          </a:p>
          <a:p>
            <a:pPr marL="571500" lvl="2" indent="-342900">
              <a:spcAft>
                <a:spcPts val="600"/>
              </a:spcAft>
            </a:pPr>
            <a:r>
              <a:rPr lang="en-US" dirty="0"/>
              <a:t>Across</a:t>
            </a:r>
            <a:r>
              <a:rPr lang="en-US" dirty="0" smtClean="0"/>
              <a:t> different systems (e.g., desktops, mobile phones)</a:t>
            </a:r>
            <a:endParaRPr lang="en-US" dirty="0"/>
          </a:p>
          <a:p>
            <a:pPr marL="342900" lvl="1" indent="-342900">
              <a:buFont typeface="Arial" pitchFamily="34" charset="0"/>
              <a:buChar char="•"/>
            </a:pPr>
            <a:r>
              <a:rPr lang="en-US" sz="2400" dirty="0">
                <a:solidFill>
                  <a:schemeClr val="tx2">
                    <a:lumMod val="75000"/>
                  </a:schemeClr>
                </a:solidFill>
              </a:rPr>
              <a:t>Resource pooling</a:t>
            </a:r>
          </a:p>
          <a:p>
            <a:pPr marL="571500" lvl="2" indent="-342900"/>
            <a:r>
              <a:rPr lang="en-US" dirty="0" smtClean="0"/>
              <a:t>Consolidating different types of computing resources</a:t>
            </a:r>
          </a:p>
          <a:p>
            <a:pPr marL="342900" lvl="1" indent="-342900">
              <a:buFont typeface="Arial" pitchFamily="34" charset="0"/>
              <a:buChar char="•"/>
            </a:pPr>
            <a:r>
              <a:rPr lang="en-US" sz="2400" dirty="0">
                <a:solidFill>
                  <a:schemeClr val="tx2">
                    <a:lumMod val="75000"/>
                  </a:schemeClr>
                </a:solidFill>
              </a:rPr>
              <a:t>Rapid elasticity</a:t>
            </a:r>
          </a:p>
          <a:p>
            <a:pPr marL="571500" lvl="2" indent="-342900">
              <a:spcAft>
                <a:spcPts val="600"/>
              </a:spcAft>
            </a:pPr>
            <a:r>
              <a:rPr lang="en-US" dirty="0"/>
              <a:t>Quickly provisioning, allocating, releasing computing </a:t>
            </a:r>
            <a:r>
              <a:rPr lang="en-US" dirty="0" smtClean="0"/>
              <a:t>resources</a:t>
            </a:r>
          </a:p>
          <a:p>
            <a:pPr marL="571500" lvl="2" indent="-342900">
              <a:spcAft>
                <a:spcPts val="600"/>
              </a:spcAft>
            </a:pPr>
            <a:r>
              <a:rPr lang="en-US" dirty="0"/>
              <a:t>Capabilities can be elastically provisioned and released, in some cases automatically, to scale rapidly outward and inward commensurate with demand.</a:t>
            </a:r>
          </a:p>
          <a:p>
            <a:pPr marL="342900" lvl="1" indent="-342900">
              <a:buFont typeface="Arial" pitchFamily="34" charset="0"/>
              <a:buChar char="•"/>
            </a:pPr>
            <a:r>
              <a:rPr lang="en-US" sz="2400" dirty="0">
                <a:solidFill>
                  <a:schemeClr val="tx2">
                    <a:lumMod val="75000"/>
                  </a:schemeClr>
                </a:solidFill>
              </a:rPr>
              <a:t>Measured service</a:t>
            </a:r>
          </a:p>
          <a:p>
            <a:pPr marL="571500" lvl="2" indent="-342900"/>
            <a:r>
              <a:rPr lang="en-US" dirty="0"/>
              <a:t>Supports “pay-as-you-go” service. Resource usage can be monitored, controlled, and reported, providing transparency for both the provider and consumer of the utilized service</a:t>
            </a:r>
            <a:r>
              <a:rPr lang="en-US" dirty="0" smtClean="0"/>
              <a:t>.</a:t>
            </a:r>
          </a:p>
          <a:p>
            <a:pPr marL="571500" lvl="2" indent="-342900"/>
            <a:r>
              <a:rPr lang="en-US" dirty="0" smtClean="0"/>
              <a:t>Automatically </a:t>
            </a:r>
            <a:r>
              <a:rPr lang="en-US" dirty="0"/>
              <a:t>control and optimize resource use by leveraging a metering capability at some level of abstraction appropriate to the type of service. </a:t>
            </a:r>
            <a:endParaRPr lang="en-US" dirty="0" smtClean="0"/>
          </a:p>
          <a:p>
            <a:pPr marL="228600" lvl="2" indent="0">
              <a:buNone/>
            </a:pPr>
            <a:endParaRPr lang="en-US" dirty="0"/>
          </a:p>
        </p:txBody>
      </p:sp>
    </p:spTree>
    <p:extLst>
      <p:ext uri="{BB962C8B-B14F-4D97-AF65-F5344CB8AC3E}">
        <p14:creationId xmlns:p14="http://schemas.microsoft.com/office/powerpoint/2010/main" val="12549168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831273"/>
            <a:ext cx="8305800" cy="762000"/>
          </a:xfrm>
        </p:spPr>
        <p:txBody>
          <a:bodyPr/>
          <a:lstStyle/>
          <a:p>
            <a:r>
              <a:rPr lang="en-US" sz="3000" b="1" dirty="0" smtClean="0"/>
              <a:t>Cloud Consumer</a:t>
            </a:r>
            <a:endParaRPr lang="en-US" sz="3000" b="1" dirty="0"/>
          </a:p>
        </p:txBody>
      </p:sp>
      <p:sp>
        <p:nvSpPr>
          <p:cNvPr id="5" name="Content Placeholder 4"/>
          <p:cNvSpPr>
            <a:spLocks noGrp="1"/>
          </p:cNvSpPr>
          <p:nvPr>
            <p:ph sz="quarter" idx="1"/>
          </p:nvPr>
        </p:nvSpPr>
        <p:spPr>
          <a:xfrm>
            <a:off x="612648" y="1828800"/>
            <a:ext cx="8153400" cy="3261360"/>
          </a:xfrm>
        </p:spPr>
        <p:txBody>
          <a:bodyPr>
            <a:normAutofit/>
          </a:bodyPr>
          <a:lstStyle/>
          <a:p>
            <a:r>
              <a:rPr lang="en-US" b="1" dirty="0" err="1" smtClean="0"/>
              <a:t>SaaS</a:t>
            </a:r>
            <a:endParaRPr lang="en-US" b="1" dirty="0" smtClean="0"/>
          </a:p>
          <a:p>
            <a:pPr lvl="1"/>
            <a:r>
              <a:rPr lang="en-US" dirty="0" smtClean="0"/>
              <a:t>Directly use software or provide members with access</a:t>
            </a:r>
          </a:p>
          <a:p>
            <a:pPr lvl="1"/>
            <a:r>
              <a:rPr lang="en-US" dirty="0" smtClean="0"/>
              <a:t>Document management, HR, billing, social networks</a:t>
            </a:r>
          </a:p>
          <a:p>
            <a:r>
              <a:rPr lang="en-US" b="1" dirty="0" err="1" smtClean="0"/>
              <a:t>PaaS</a:t>
            </a:r>
            <a:endParaRPr lang="en-US" b="1" dirty="0" smtClean="0"/>
          </a:p>
          <a:p>
            <a:pPr lvl="1"/>
            <a:r>
              <a:rPr lang="en-US" dirty="0" smtClean="0"/>
              <a:t>Develop, test, deploy, manage applications</a:t>
            </a:r>
          </a:p>
          <a:p>
            <a:pPr lvl="1"/>
            <a:r>
              <a:rPr lang="en-US" dirty="0" smtClean="0"/>
              <a:t>Databases, business intelligence, applications</a:t>
            </a:r>
          </a:p>
          <a:p>
            <a:r>
              <a:rPr lang="en-US" b="1" dirty="0" err="1" smtClean="0"/>
              <a:t>IaaS</a:t>
            </a:r>
            <a:endParaRPr lang="en-US" dirty="0" smtClean="0"/>
          </a:p>
          <a:p>
            <a:pPr lvl="1"/>
            <a:r>
              <a:rPr lang="en-US" dirty="0" smtClean="0"/>
              <a:t>Access to virtual computers, storage, network infrastructure</a:t>
            </a:r>
          </a:p>
          <a:p>
            <a:pPr lvl="1"/>
            <a:r>
              <a:rPr lang="en-US" dirty="0" smtClean="0"/>
              <a:t>Used for backup/recovery, storage, platform hosting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606568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5040"/>
            <a:ext cx="9144000" cy="548640"/>
          </a:xfrm>
        </p:spPr>
        <p:txBody>
          <a:bodyPr/>
          <a:lstStyle/>
          <a:p>
            <a:r>
              <a:rPr lang="en-US" sz="3000" b="1" dirty="0" smtClean="0"/>
              <a:t>Cloud </a:t>
            </a:r>
            <a:r>
              <a:rPr lang="en-US" sz="3000" b="1" dirty="0"/>
              <a:t>Provider</a:t>
            </a:r>
          </a:p>
        </p:txBody>
      </p:sp>
      <p:sp>
        <p:nvSpPr>
          <p:cNvPr id="3" name="Content Placeholder 2"/>
          <p:cNvSpPr>
            <a:spLocks noGrp="1"/>
          </p:cNvSpPr>
          <p:nvPr>
            <p:ph sz="quarter" idx="1"/>
          </p:nvPr>
        </p:nvSpPr>
        <p:spPr>
          <a:xfrm>
            <a:off x="533400" y="1610590"/>
            <a:ext cx="8153400" cy="4561609"/>
          </a:xfrm>
        </p:spPr>
        <p:txBody>
          <a:bodyPr>
            <a:normAutofit lnSpcReduction="10000"/>
          </a:bodyPr>
          <a:lstStyle/>
          <a:p>
            <a:pPr marL="0" indent="0"/>
            <a:r>
              <a:rPr lang="en-US" b="0" dirty="0" smtClean="0"/>
              <a:t>Acquires computing infrastructure, runs cloud software, delivers services through network.</a:t>
            </a:r>
          </a:p>
          <a:p>
            <a:pPr>
              <a:spcAft>
                <a:spcPts val="600"/>
              </a:spcAft>
            </a:pPr>
            <a:r>
              <a:rPr lang="en-US" b="1" dirty="0" smtClean="0"/>
              <a:t>SaaS</a:t>
            </a:r>
            <a:endParaRPr lang="en-US" dirty="0" smtClean="0"/>
          </a:p>
          <a:p>
            <a:pPr lvl="1">
              <a:spcAft>
                <a:spcPts val="600"/>
              </a:spcAft>
            </a:pPr>
            <a:r>
              <a:rPr lang="en-US" dirty="0" smtClean="0"/>
              <a:t>Deploys, configures, maintains software applications</a:t>
            </a:r>
          </a:p>
          <a:p>
            <a:pPr lvl="1">
              <a:spcAft>
                <a:spcPts val="600"/>
              </a:spcAft>
            </a:pPr>
            <a:r>
              <a:rPr lang="en-US" dirty="0" smtClean="0"/>
              <a:t>Responsible for most of application control, management</a:t>
            </a:r>
          </a:p>
          <a:p>
            <a:r>
              <a:rPr lang="en-US" b="1" dirty="0" err="1" smtClean="0"/>
              <a:t>PaaS</a:t>
            </a:r>
            <a:endParaRPr lang="en-US" b="1" dirty="0"/>
          </a:p>
          <a:p>
            <a:pPr lvl="1">
              <a:spcAft>
                <a:spcPts val="600"/>
              </a:spcAft>
            </a:pPr>
            <a:r>
              <a:rPr lang="en-US" dirty="0" smtClean="0"/>
              <a:t>Manages infrastructure, runs cloud software</a:t>
            </a:r>
          </a:p>
          <a:p>
            <a:pPr lvl="1">
              <a:spcAft>
                <a:spcPts val="600"/>
              </a:spcAft>
            </a:pPr>
            <a:r>
              <a:rPr lang="en-US" dirty="0" smtClean="0"/>
              <a:t>Supports application deployment, development through software development kits (SDKs)</a:t>
            </a:r>
            <a:endParaRPr lang="en-US" dirty="0"/>
          </a:p>
          <a:p>
            <a:pPr marL="342900" lvl="1" indent="-342900">
              <a:buFont typeface="Arial" pitchFamily="34" charset="0"/>
              <a:buChar char="•"/>
            </a:pPr>
            <a:r>
              <a:rPr lang="en-US" sz="2400" b="1" dirty="0" err="1">
                <a:solidFill>
                  <a:schemeClr val="tx2">
                    <a:lumMod val="75000"/>
                  </a:schemeClr>
                </a:solidFill>
              </a:rPr>
              <a:t>IaaS</a:t>
            </a:r>
            <a:endParaRPr lang="en-US" sz="2400" b="1" dirty="0">
              <a:solidFill>
                <a:schemeClr val="tx2">
                  <a:lumMod val="75000"/>
                </a:schemeClr>
              </a:solidFill>
            </a:endParaRPr>
          </a:p>
          <a:p>
            <a:pPr lvl="1"/>
            <a:r>
              <a:rPr lang="en-US" dirty="0" smtClean="0"/>
              <a:t>Acquires physical computing resources, runs cloud software (host OS, storage devices, network equipment, etc.)</a:t>
            </a:r>
          </a:p>
          <a:p>
            <a:pPr lvl="1"/>
            <a:r>
              <a:rPr lang="en-US" dirty="0" smtClean="0"/>
              <a:t>Consumer takes over more fundamental computing resources like OS and network</a:t>
            </a:r>
          </a:p>
          <a:p>
            <a:pPr lvl="1"/>
            <a:endParaRPr lang="en-US" dirty="0"/>
          </a:p>
        </p:txBody>
      </p:sp>
    </p:spTree>
    <p:extLst>
      <p:ext uri="{BB962C8B-B14F-4D97-AF65-F5344CB8AC3E}">
        <p14:creationId xmlns:p14="http://schemas.microsoft.com/office/powerpoint/2010/main" val="497957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13159" y="2057400"/>
            <a:ext cx="7668841" cy="2971800"/>
          </a:xfrm>
        </p:spPr>
      </p:pic>
    </p:spTree>
    <p:extLst>
      <p:ext uri="{BB962C8B-B14F-4D97-AF65-F5344CB8AC3E}">
        <p14:creationId xmlns:p14="http://schemas.microsoft.com/office/powerpoint/2010/main" val="431476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Cloud Auditor</a:t>
            </a:r>
            <a:endParaRPr lang="en-US" sz="3000" b="1" dirty="0"/>
          </a:p>
        </p:txBody>
      </p:sp>
      <p:sp>
        <p:nvSpPr>
          <p:cNvPr id="3" name="Subtitle 2"/>
          <p:cNvSpPr>
            <a:spLocks noGrp="1"/>
          </p:cNvSpPr>
          <p:nvPr>
            <p:ph sz="quarter" idx="1"/>
          </p:nvPr>
        </p:nvSpPr>
        <p:spPr>
          <a:xfrm>
            <a:off x="457200" y="1776846"/>
            <a:ext cx="8229600" cy="4349318"/>
          </a:xfrm>
        </p:spPr>
        <p:txBody>
          <a:bodyPr>
            <a:normAutofit/>
          </a:bodyPr>
          <a:lstStyle/>
          <a:p>
            <a:pPr marL="342900" lvl="1" indent="-342900">
              <a:spcAft>
                <a:spcPts val="1200"/>
              </a:spcAft>
              <a:buFont typeface="Arial" pitchFamily="34" charset="0"/>
              <a:buChar char="•"/>
            </a:pPr>
            <a:r>
              <a:rPr lang="en-US" sz="2400" dirty="0">
                <a:solidFill>
                  <a:schemeClr val="tx2">
                    <a:lumMod val="75000"/>
                  </a:schemeClr>
                </a:solidFill>
              </a:rPr>
              <a:t>Evaluate in terms of security controls, privacy impact, performance, etc.</a:t>
            </a:r>
          </a:p>
          <a:p>
            <a:pPr marL="342900" lvl="1" indent="-342900">
              <a:spcAft>
                <a:spcPts val="1200"/>
              </a:spcAft>
              <a:buFont typeface="Arial" pitchFamily="34" charset="0"/>
              <a:buChar char="•"/>
            </a:pPr>
            <a:r>
              <a:rPr lang="en-US" sz="2400" dirty="0">
                <a:solidFill>
                  <a:schemeClr val="tx2">
                    <a:lumMod val="75000"/>
                  </a:schemeClr>
                </a:solidFill>
              </a:rPr>
              <a:t>Ensure confidentiality, integrity, and availability </a:t>
            </a:r>
          </a:p>
        </p:txBody>
      </p:sp>
    </p:spTree>
    <p:extLst>
      <p:ext uri="{BB962C8B-B14F-4D97-AF65-F5344CB8AC3E}">
        <p14:creationId xmlns:p14="http://schemas.microsoft.com/office/powerpoint/2010/main" val="19193650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Cloud Broker</a:t>
            </a:r>
            <a:endParaRPr lang="en-US" sz="3000" b="1" dirty="0"/>
          </a:p>
        </p:txBody>
      </p:sp>
      <p:sp>
        <p:nvSpPr>
          <p:cNvPr id="3" name="Content Placeholder 2"/>
          <p:cNvSpPr>
            <a:spLocks noGrp="1"/>
          </p:cNvSpPr>
          <p:nvPr>
            <p:ph sz="quarter" idx="1"/>
          </p:nvPr>
        </p:nvSpPr>
        <p:spPr/>
        <p:txBody>
          <a:bodyPr/>
          <a:lstStyle/>
          <a:p>
            <a:pPr marL="342900" lvl="1" indent="-342900">
              <a:spcAft>
                <a:spcPts val="1200"/>
              </a:spcAft>
              <a:buFont typeface="Arial" pitchFamily="34" charset="0"/>
              <a:buChar char="•"/>
            </a:pPr>
            <a:r>
              <a:rPr lang="en-US" sz="2400" dirty="0">
                <a:solidFill>
                  <a:schemeClr val="tx2">
                    <a:lumMod val="75000"/>
                  </a:schemeClr>
                </a:solidFill>
              </a:rPr>
              <a:t>An entity that manages the use, performance and delivery of cloud services</a:t>
            </a:r>
          </a:p>
          <a:p>
            <a:pPr marL="342900" lvl="1" indent="-342900">
              <a:spcAft>
                <a:spcPts val="1200"/>
              </a:spcAft>
              <a:buFont typeface="Arial" pitchFamily="34" charset="0"/>
              <a:buChar char="•"/>
            </a:pPr>
            <a:r>
              <a:rPr lang="en-US" sz="2400" dirty="0">
                <a:solidFill>
                  <a:schemeClr val="tx2">
                    <a:lumMod val="75000"/>
                  </a:schemeClr>
                </a:solidFill>
              </a:rPr>
              <a:t>Able to negotiate relationships between cloud providers and cloud consumers</a:t>
            </a:r>
          </a:p>
          <a:p>
            <a:r>
              <a:rPr lang="en-US" dirty="0" smtClean="0"/>
              <a:t>Provide three category of services</a:t>
            </a:r>
          </a:p>
          <a:p>
            <a:pPr lvl="1">
              <a:spcAft>
                <a:spcPts val="600"/>
              </a:spcAft>
              <a:buFont typeface="Arial" panose="020B0604020202020204" pitchFamily="34" charset="0"/>
              <a:buChar char="•"/>
            </a:pPr>
            <a:r>
              <a:rPr lang="en-US" dirty="0" smtClean="0"/>
              <a:t>Service Intermediation</a:t>
            </a:r>
          </a:p>
          <a:p>
            <a:pPr lvl="1">
              <a:spcAft>
                <a:spcPts val="600"/>
              </a:spcAft>
              <a:buFont typeface="Arial" panose="020B0604020202020204" pitchFamily="34" charset="0"/>
              <a:buChar char="•"/>
            </a:pPr>
            <a:r>
              <a:rPr lang="en-US" dirty="0" smtClean="0"/>
              <a:t>Service Aggregation</a:t>
            </a:r>
          </a:p>
          <a:p>
            <a:pPr lvl="1">
              <a:spcAft>
                <a:spcPts val="600"/>
              </a:spcAft>
              <a:buFont typeface="Arial" panose="020B0604020202020204" pitchFamily="34" charset="0"/>
              <a:buChar char="•"/>
            </a:pPr>
            <a:r>
              <a:rPr lang="en-US" dirty="0" smtClean="0"/>
              <a:t>Service Arbitrage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1416600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Carrier</a:t>
            </a:r>
            <a:endParaRPr lang="en-US" dirty="0"/>
          </a:p>
        </p:txBody>
      </p:sp>
      <p:sp>
        <p:nvSpPr>
          <p:cNvPr id="3" name="Content Placeholder 2"/>
          <p:cNvSpPr>
            <a:spLocks noGrp="1"/>
          </p:cNvSpPr>
          <p:nvPr>
            <p:ph sz="quarter" idx="1"/>
          </p:nvPr>
        </p:nvSpPr>
        <p:spPr/>
        <p:txBody>
          <a:bodyPr/>
          <a:lstStyle/>
          <a:p>
            <a:pPr marL="342900" lvl="1" indent="-342900">
              <a:spcAft>
                <a:spcPts val="1200"/>
              </a:spcAft>
              <a:buFont typeface="Arial" pitchFamily="34" charset="0"/>
              <a:buChar char="•"/>
            </a:pPr>
            <a:r>
              <a:rPr lang="en-US" sz="2400" dirty="0">
                <a:solidFill>
                  <a:schemeClr val="tx2">
                    <a:lumMod val="75000"/>
                  </a:schemeClr>
                </a:solidFill>
              </a:rPr>
              <a:t>Provides connectivity and transport of cloud services between cloud consumers and cloud providers.</a:t>
            </a:r>
          </a:p>
          <a:p>
            <a:pPr marL="0" indent="0">
              <a:buNone/>
            </a:pPr>
            <a:endParaRPr lang="en-US" dirty="0"/>
          </a:p>
        </p:txBody>
      </p:sp>
    </p:spTree>
    <p:extLst>
      <p:ext uri="{BB962C8B-B14F-4D97-AF65-F5344CB8AC3E}">
        <p14:creationId xmlns:p14="http://schemas.microsoft.com/office/powerpoint/2010/main" val="180914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7" y="914400"/>
            <a:ext cx="7973081" cy="4358778"/>
          </a:xfrm>
          <a:prstGeom prst="rect">
            <a:avLst/>
          </a:prstGeom>
        </p:spPr>
      </p:pic>
    </p:spTree>
    <p:extLst>
      <p:ext uri="{BB962C8B-B14F-4D97-AF65-F5344CB8AC3E}">
        <p14:creationId xmlns:p14="http://schemas.microsoft.com/office/powerpoint/2010/main" val="80653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eospatial </a:t>
            </a:r>
            <a:r>
              <a:rPr lang="en-US" dirty="0"/>
              <a:t>Cloud S</a:t>
            </a:r>
            <a:r>
              <a:rPr lang="en-US" dirty="0" smtClean="0"/>
              <a:t>ervices</a:t>
            </a:r>
            <a:endParaRPr lang="en-US" dirty="0"/>
          </a:p>
        </p:txBody>
      </p:sp>
      <p:sp>
        <p:nvSpPr>
          <p:cNvPr id="3" name="Content Placeholder 2"/>
          <p:cNvSpPr>
            <a:spLocks noGrp="1"/>
          </p:cNvSpPr>
          <p:nvPr>
            <p:ph idx="1"/>
          </p:nvPr>
        </p:nvSpPr>
        <p:spPr/>
        <p:txBody>
          <a:bodyPr>
            <a:noAutofit/>
          </a:bodyPr>
          <a:lstStyle/>
          <a:p>
            <a:pPr lvl="1"/>
            <a:r>
              <a:rPr lang="en-US" b="1" dirty="0" err="1" smtClean="0"/>
              <a:t>IaaS</a:t>
            </a:r>
            <a:endParaRPr lang="en-US" b="1" dirty="0"/>
          </a:p>
          <a:p>
            <a:pPr lvl="2">
              <a:spcAft>
                <a:spcPts val="600"/>
              </a:spcAft>
            </a:pPr>
            <a:r>
              <a:rPr lang="en-US" dirty="0" smtClean="0"/>
              <a:t>Geospatial modeling</a:t>
            </a:r>
          </a:p>
          <a:p>
            <a:pPr lvl="2">
              <a:spcAft>
                <a:spcPts val="600"/>
              </a:spcAft>
            </a:pPr>
            <a:r>
              <a:rPr lang="en-US" dirty="0" smtClean="0"/>
              <a:t>Allows </a:t>
            </a:r>
            <a:r>
              <a:rPr lang="en-US" dirty="0"/>
              <a:t>for control over computing resources</a:t>
            </a:r>
          </a:p>
          <a:p>
            <a:pPr lvl="1"/>
            <a:r>
              <a:rPr lang="en-US" b="1" dirty="0" err="1"/>
              <a:t>PaaS</a:t>
            </a:r>
            <a:endParaRPr lang="en-US" b="1" dirty="0"/>
          </a:p>
          <a:p>
            <a:pPr lvl="2"/>
            <a:r>
              <a:rPr lang="en-US" dirty="0"/>
              <a:t>Best for parameter extraction </a:t>
            </a:r>
            <a:endParaRPr lang="en-US" dirty="0" smtClean="0"/>
          </a:p>
          <a:p>
            <a:pPr lvl="2"/>
            <a:r>
              <a:rPr lang="en-US" dirty="0" smtClean="0"/>
              <a:t>Examples: Vegetation </a:t>
            </a:r>
            <a:r>
              <a:rPr lang="en-US" dirty="0"/>
              <a:t>index, sea surface </a:t>
            </a:r>
            <a:r>
              <a:rPr lang="en-US" dirty="0" smtClean="0"/>
              <a:t>temperature</a:t>
            </a:r>
          </a:p>
          <a:p>
            <a:pPr lvl="1"/>
            <a:r>
              <a:rPr lang="en-US" b="1" dirty="0"/>
              <a:t>SaaS</a:t>
            </a:r>
          </a:p>
          <a:p>
            <a:pPr lvl="2"/>
            <a:r>
              <a:rPr lang="en-US" dirty="0"/>
              <a:t>ArcGIS Online</a:t>
            </a:r>
          </a:p>
          <a:p>
            <a:pPr lvl="2"/>
            <a:r>
              <a:rPr lang="en-US" dirty="0"/>
              <a:t>Knowledge and decision support </a:t>
            </a:r>
          </a:p>
          <a:p>
            <a:pPr lvl="2"/>
            <a:r>
              <a:rPr lang="en-US" dirty="0"/>
              <a:t>Used by experts, managers, or public</a:t>
            </a:r>
          </a:p>
          <a:p>
            <a:pPr lvl="1"/>
            <a:r>
              <a:rPr lang="en-US" b="1" dirty="0" err="1"/>
              <a:t>DaaS</a:t>
            </a:r>
            <a:endParaRPr lang="en-US" b="1" dirty="0"/>
          </a:p>
          <a:p>
            <a:pPr lvl="2"/>
            <a:r>
              <a:rPr lang="en-US" dirty="0"/>
              <a:t>Earth Observation data access, storage and </a:t>
            </a:r>
            <a:r>
              <a:rPr lang="en-US" dirty="0" smtClean="0"/>
              <a:t>processing</a:t>
            </a:r>
            <a:endParaRPr lang="en-US" dirty="0"/>
          </a:p>
        </p:txBody>
      </p:sp>
    </p:spTree>
    <p:extLst>
      <p:ext uri="{BB962C8B-B14F-4D97-AF65-F5344CB8AC3E}">
        <p14:creationId xmlns:p14="http://schemas.microsoft.com/office/powerpoint/2010/main" val="4861008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smtClean="0"/>
              <a:t>Types of clouds</a:t>
            </a:r>
            <a:endParaRPr lang="en-US" altLang="zh-CN" dirty="0"/>
          </a:p>
        </p:txBody>
      </p:sp>
      <p:sp>
        <p:nvSpPr>
          <p:cNvPr id="5123" name="Rectangle 3"/>
          <p:cNvSpPr>
            <a:spLocks noGrp="1" noChangeArrowheads="1"/>
          </p:cNvSpPr>
          <p:nvPr>
            <p:ph type="body" idx="1"/>
          </p:nvPr>
        </p:nvSpPr>
        <p:spPr/>
        <p:txBody>
          <a:bodyPr>
            <a:normAutofit/>
          </a:bodyPr>
          <a:lstStyle/>
          <a:p>
            <a:pPr lvl="1">
              <a:spcAft>
                <a:spcPts val="1200"/>
              </a:spcAft>
            </a:pPr>
            <a:r>
              <a:rPr lang="en-US" altLang="en-US" dirty="0"/>
              <a:t>Public Cloud</a:t>
            </a:r>
          </a:p>
          <a:p>
            <a:pPr lvl="1">
              <a:spcAft>
                <a:spcPts val="1200"/>
              </a:spcAft>
            </a:pPr>
            <a:r>
              <a:rPr lang="en-US" altLang="en-US" dirty="0"/>
              <a:t>Private Cloud</a:t>
            </a:r>
          </a:p>
          <a:p>
            <a:pPr lvl="1">
              <a:spcAft>
                <a:spcPts val="1200"/>
              </a:spcAft>
            </a:pPr>
            <a:r>
              <a:rPr lang="en-US" altLang="en-US" dirty="0"/>
              <a:t>Community Cloud</a:t>
            </a:r>
          </a:p>
          <a:p>
            <a:pPr lvl="1">
              <a:spcAft>
                <a:spcPts val="1200"/>
              </a:spcAft>
            </a:pPr>
            <a:r>
              <a:rPr lang="en-US" altLang="en-US" dirty="0"/>
              <a:t>Hybrid Cloud</a:t>
            </a:r>
          </a:p>
        </p:txBody>
      </p:sp>
    </p:spTree>
    <p:extLst>
      <p:ext uri="{BB962C8B-B14F-4D97-AF65-F5344CB8AC3E}">
        <p14:creationId xmlns:p14="http://schemas.microsoft.com/office/powerpoint/2010/main" val="2041517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3179"/>
            <a:ext cx="8229600" cy="551295"/>
          </a:xfrm>
        </p:spPr>
        <p:txBody>
          <a:bodyPr/>
          <a:lstStyle/>
          <a:p>
            <a:pPr>
              <a:lnSpc>
                <a:spcPct val="100000"/>
              </a:lnSpc>
            </a:pPr>
            <a:r>
              <a:rPr lang="en-US" sz="3000" b="1" dirty="0" smtClean="0"/>
              <a:t>Simple Geospatial Scenarios</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endParaRPr lang="en-US" dirty="0" smtClean="0"/>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pic>
        <p:nvPicPr>
          <p:cNvPr id="5" name="Picture 4"/>
          <p:cNvPicPr>
            <a:picLocks noChangeAspect="1"/>
          </p:cNvPicPr>
          <p:nvPr/>
        </p:nvPicPr>
        <p:blipFill>
          <a:blip r:embed="rId3"/>
          <a:stretch>
            <a:fillRect/>
          </a:stretch>
        </p:blipFill>
        <p:spPr>
          <a:xfrm>
            <a:off x="2262506" y="1553404"/>
            <a:ext cx="4313092" cy="4606019"/>
          </a:xfrm>
          <a:prstGeom prst="rect">
            <a:avLst/>
          </a:prstGeom>
        </p:spPr>
      </p:pic>
      <p:cxnSp>
        <p:nvCxnSpPr>
          <p:cNvPr id="7" name="Straight Arrow Connector 6"/>
          <p:cNvCxnSpPr/>
          <p:nvPr/>
        </p:nvCxnSpPr>
        <p:spPr>
          <a:xfrm flipH="1">
            <a:off x="4774161" y="3729414"/>
            <a:ext cx="3312160" cy="213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068744" y="5807134"/>
            <a:ext cx="3312160" cy="213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62506" y="6295467"/>
            <a:ext cx="4313092" cy="307777"/>
          </a:xfrm>
          <a:prstGeom prst="rect">
            <a:avLst/>
          </a:prstGeom>
          <a:noFill/>
        </p:spPr>
        <p:txBody>
          <a:bodyPr wrap="square" rtlCol="0">
            <a:spAutoFit/>
          </a:bodyPr>
          <a:lstStyle/>
          <a:p>
            <a:pPr algn="ctr"/>
            <a:r>
              <a:rPr lang="en-US" sz="1400" dirty="0" smtClean="0"/>
              <a:t>An example of geocoding using Google Maps API</a:t>
            </a:r>
            <a:endParaRPr lang="en-US" sz="1400" dirty="0"/>
          </a:p>
        </p:txBody>
      </p:sp>
    </p:spTree>
    <p:extLst>
      <p:ext uri="{BB962C8B-B14F-4D97-AF65-F5344CB8AC3E}">
        <p14:creationId xmlns:p14="http://schemas.microsoft.com/office/powerpoint/2010/main" val="5120850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sz="3000" b="1" dirty="0"/>
              <a:t>Public Cloud</a:t>
            </a:r>
          </a:p>
        </p:txBody>
      </p:sp>
      <p:sp>
        <p:nvSpPr>
          <p:cNvPr id="7171" name="Rectangle 3"/>
          <p:cNvSpPr>
            <a:spLocks noGrp="1" noChangeArrowheads="1"/>
          </p:cNvSpPr>
          <p:nvPr>
            <p:ph idx="1"/>
          </p:nvPr>
        </p:nvSpPr>
        <p:spPr/>
        <p:txBody>
          <a:bodyPr/>
          <a:lstStyle/>
          <a:p>
            <a:pPr lvl="1"/>
            <a:r>
              <a:rPr lang="en-US" altLang="en-US" sz="2400" dirty="0">
                <a:solidFill>
                  <a:schemeClr val="tx2">
                    <a:lumMod val="75000"/>
                  </a:schemeClr>
                </a:solidFill>
              </a:rPr>
              <a:t>The cloud infrastructure and computing resources are made available to the general public over the Internet</a:t>
            </a:r>
            <a:r>
              <a:rPr lang="en-US" altLang="en-US" dirty="0" smtClean="0"/>
              <a:t>.</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7172" name="Text Box 4"/>
          <p:cNvSpPr txBox="1">
            <a:spLocks noChangeArrowheads="1"/>
          </p:cNvSpPr>
          <p:nvPr/>
        </p:nvSpPr>
        <p:spPr bwMode="auto">
          <a:xfrm>
            <a:off x="3457575" y="3246438"/>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810729"/>
            <a:ext cx="7848600" cy="2847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3659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727364"/>
            <a:ext cx="8229600" cy="789709"/>
          </a:xfrm>
        </p:spPr>
        <p:txBody>
          <a:bodyPr/>
          <a:lstStyle/>
          <a:p>
            <a:r>
              <a:rPr lang="en-US" altLang="zh-CN" sz="3000" b="1" dirty="0"/>
              <a:t>Public Cloud</a:t>
            </a:r>
          </a:p>
        </p:txBody>
      </p:sp>
      <p:sp>
        <p:nvSpPr>
          <p:cNvPr id="7171" name="Rectangle 3"/>
          <p:cNvSpPr>
            <a:spLocks noGrp="1" noChangeArrowheads="1"/>
          </p:cNvSpPr>
          <p:nvPr>
            <p:ph idx="1"/>
          </p:nvPr>
        </p:nvSpPr>
        <p:spPr/>
        <p:txBody>
          <a:bodyPr>
            <a:normAutofit/>
          </a:bodyPr>
          <a:lstStyle/>
          <a:p>
            <a:pPr marL="342900" lvl="1" indent="-342900">
              <a:spcAft>
                <a:spcPts val="1200"/>
              </a:spcAft>
              <a:buFont typeface="Arial" pitchFamily="34" charset="0"/>
              <a:buChar char="•"/>
            </a:pPr>
            <a:r>
              <a:rPr lang="en-US" altLang="zh-CN" sz="3100" dirty="0">
                <a:solidFill>
                  <a:schemeClr val="tx2">
                    <a:lumMod val="75000"/>
                  </a:schemeClr>
                </a:solidFill>
              </a:rPr>
              <a:t>Amazon </a:t>
            </a:r>
            <a:r>
              <a:rPr lang="en-US" altLang="zh-CN" sz="3100" dirty="0">
                <a:solidFill>
                  <a:schemeClr val="tx2">
                    <a:lumMod val="75000"/>
                  </a:schemeClr>
                </a:solidFill>
              </a:rPr>
              <a:t>Elastic Compute Cloud (EC2</a:t>
            </a:r>
            <a:r>
              <a:rPr lang="en-US" altLang="zh-CN" sz="3100" dirty="0" smtClean="0">
                <a:solidFill>
                  <a:schemeClr val="tx2">
                    <a:lumMod val="75000"/>
                  </a:schemeClr>
                </a:solidFill>
              </a:rPr>
              <a:t>)</a:t>
            </a:r>
          </a:p>
          <a:p>
            <a:pPr marL="742950" lvl="2" indent="-342900">
              <a:spcAft>
                <a:spcPts val="1200"/>
              </a:spcAft>
            </a:pPr>
            <a:r>
              <a:rPr lang="en-US" altLang="zh-CN" sz="3100" dirty="0" smtClean="0">
                <a:solidFill>
                  <a:schemeClr val="tx2">
                    <a:lumMod val="75000"/>
                  </a:schemeClr>
                </a:solidFill>
                <a:hlinkClick r:id="rId3"/>
              </a:rPr>
              <a:t>http://aws.amazon.com</a:t>
            </a:r>
            <a:endParaRPr lang="en-US" altLang="zh-CN" sz="3100" dirty="0">
              <a:solidFill>
                <a:schemeClr val="tx2">
                  <a:lumMod val="75000"/>
                </a:schemeClr>
              </a:solidFill>
            </a:endParaRPr>
          </a:p>
          <a:p>
            <a:pPr marL="342900" lvl="1" indent="-342900">
              <a:spcAft>
                <a:spcPts val="1200"/>
              </a:spcAft>
              <a:buFont typeface="Arial" pitchFamily="34" charset="0"/>
              <a:buChar char="•"/>
            </a:pPr>
            <a:r>
              <a:rPr lang="en-US" altLang="zh-CN" sz="3100" dirty="0">
                <a:solidFill>
                  <a:schemeClr val="tx2">
                    <a:lumMod val="75000"/>
                  </a:schemeClr>
                </a:solidFill>
              </a:rPr>
              <a:t>IBM’s Blue Cloud</a:t>
            </a:r>
          </a:p>
          <a:p>
            <a:pPr marL="342900" lvl="1" indent="-342900">
              <a:spcAft>
                <a:spcPts val="1200"/>
              </a:spcAft>
              <a:buFont typeface="Arial" pitchFamily="34" charset="0"/>
              <a:buChar char="•"/>
            </a:pPr>
            <a:r>
              <a:rPr lang="en-US" altLang="zh-CN" sz="3100" dirty="0">
                <a:solidFill>
                  <a:schemeClr val="tx2">
                    <a:lumMod val="75000"/>
                  </a:schemeClr>
                </a:solidFill>
              </a:rPr>
              <a:t>Sun Cloud</a:t>
            </a:r>
          </a:p>
          <a:p>
            <a:pPr marL="342900" lvl="1" indent="-342900">
              <a:spcAft>
                <a:spcPts val="1200"/>
              </a:spcAft>
              <a:buFont typeface="Arial" pitchFamily="34" charset="0"/>
              <a:buChar char="•"/>
            </a:pPr>
            <a:r>
              <a:rPr lang="en-US" altLang="zh-CN" sz="3100" dirty="0">
                <a:solidFill>
                  <a:schemeClr val="tx2">
                    <a:lumMod val="75000"/>
                  </a:schemeClr>
                </a:solidFill>
              </a:rPr>
              <a:t>Google </a:t>
            </a:r>
            <a:r>
              <a:rPr lang="en-US" altLang="zh-CN" sz="3100" dirty="0" err="1">
                <a:solidFill>
                  <a:schemeClr val="tx2">
                    <a:lumMod val="75000"/>
                  </a:schemeClr>
                </a:solidFill>
              </a:rPr>
              <a:t>AppEngine</a:t>
            </a:r>
            <a:endParaRPr lang="en-US" altLang="zh-CN" sz="3100" dirty="0">
              <a:solidFill>
                <a:schemeClr val="tx2">
                  <a:lumMod val="75000"/>
                </a:schemeClr>
              </a:solidFill>
            </a:endParaRPr>
          </a:p>
          <a:p>
            <a:pPr marL="342900" lvl="1" indent="-342900">
              <a:spcAft>
                <a:spcPts val="1200"/>
              </a:spcAft>
              <a:buFont typeface="Arial" pitchFamily="34" charset="0"/>
              <a:buChar char="•"/>
            </a:pPr>
            <a:r>
              <a:rPr lang="en-US" altLang="zh-CN" sz="3100" dirty="0">
                <a:solidFill>
                  <a:schemeClr val="tx2">
                    <a:lumMod val="75000"/>
                  </a:schemeClr>
                </a:solidFill>
              </a:rPr>
              <a:t>Windows Azure </a:t>
            </a:r>
            <a:r>
              <a:rPr lang="en-US" altLang="zh-CN" sz="3100" dirty="0" smtClean="0">
                <a:solidFill>
                  <a:schemeClr val="tx2">
                    <a:lumMod val="75000"/>
                  </a:schemeClr>
                </a:solidFill>
              </a:rPr>
              <a:t>Services</a:t>
            </a:r>
            <a:endParaRPr lang="en-US" altLang="en-US" dirty="0"/>
          </a:p>
          <a:p>
            <a:endParaRPr lang="en-US" altLang="en-US" dirty="0"/>
          </a:p>
          <a:p>
            <a:endParaRPr lang="en-US" altLang="en-US" dirty="0"/>
          </a:p>
        </p:txBody>
      </p:sp>
      <p:sp>
        <p:nvSpPr>
          <p:cNvPr id="7172" name="Text Box 4"/>
          <p:cNvSpPr txBox="1">
            <a:spLocks noChangeArrowheads="1"/>
          </p:cNvSpPr>
          <p:nvPr/>
        </p:nvSpPr>
        <p:spPr bwMode="auto">
          <a:xfrm>
            <a:off x="3457575" y="3246438"/>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
        <p:nvSpPr>
          <p:cNvPr id="7174" name="Rectangle 6"/>
          <p:cNvSpPr>
            <a:spLocks noGrp="1" noChangeArrowheads="1"/>
          </p:cNvSpPr>
          <p:nvPr/>
        </p:nvSpPr>
        <p:spPr bwMode="auto">
          <a:xfrm>
            <a:off x="323850" y="494188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ea typeface="SimSun" pitchFamily="2" charset="-122"/>
              </a:defRPr>
            </a:lvl1pPr>
            <a:lvl2pPr marL="742950" indent="-285750">
              <a:spcBef>
                <a:spcPct val="20000"/>
              </a:spcBef>
              <a:buChar char="–"/>
              <a:defRPr sz="2800">
                <a:solidFill>
                  <a:schemeClr val="tx1"/>
                </a:solidFill>
                <a:latin typeface="Arial" pitchFamily="34" charset="0"/>
                <a:ea typeface="SimSun" pitchFamily="2" charset="-122"/>
              </a:defRPr>
            </a:lvl2pPr>
            <a:lvl3pPr marL="1143000" indent="-228600">
              <a:spcBef>
                <a:spcPct val="20000"/>
              </a:spcBef>
              <a:buChar char="•"/>
              <a:defRPr sz="2400">
                <a:solidFill>
                  <a:schemeClr val="tx1"/>
                </a:solidFill>
                <a:latin typeface="Arial" pitchFamily="34" charset="0"/>
                <a:ea typeface="SimSun" pitchFamily="2" charset="-122"/>
              </a:defRPr>
            </a:lvl3pPr>
            <a:lvl4pPr marL="1600200" indent="-228600">
              <a:spcBef>
                <a:spcPct val="20000"/>
              </a:spcBef>
              <a:buChar char="–"/>
              <a:defRPr sz="2000">
                <a:solidFill>
                  <a:schemeClr val="tx1"/>
                </a:solidFill>
                <a:latin typeface="Arial" pitchFamily="34" charset="0"/>
                <a:ea typeface="SimSun" pitchFamily="2" charset="-122"/>
              </a:defRPr>
            </a:lvl4pPr>
            <a:lvl5pPr marL="2057400" indent="-228600">
              <a:spcBef>
                <a:spcPct val="20000"/>
              </a:spcBef>
              <a:buChar char="»"/>
              <a:defRPr sz="2000">
                <a:solidFill>
                  <a:schemeClr val="tx1"/>
                </a:solidFill>
                <a:latin typeface="Arial" pitchFamily="34" charset="0"/>
                <a:ea typeface="SimSun" pitchFamily="2" charset="-122"/>
              </a:defRPr>
            </a:lvl5pPr>
            <a:lvl6pPr marL="2514600" indent="-228600" fontAlgn="base">
              <a:spcBef>
                <a:spcPct val="20000"/>
              </a:spcBef>
              <a:spcAft>
                <a:spcPct val="0"/>
              </a:spcAft>
              <a:buChar char="»"/>
              <a:defRPr sz="2000">
                <a:solidFill>
                  <a:schemeClr val="tx1"/>
                </a:solidFill>
                <a:latin typeface="Arial" pitchFamily="34" charset="0"/>
                <a:ea typeface="SimSun" pitchFamily="2" charset="-122"/>
              </a:defRPr>
            </a:lvl6pPr>
            <a:lvl7pPr marL="2971800" indent="-228600" fontAlgn="base">
              <a:spcBef>
                <a:spcPct val="20000"/>
              </a:spcBef>
              <a:spcAft>
                <a:spcPct val="0"/>
              </a:spcAft>
              <a:buChar char="»"/>
              <a:defRPr sz="2000">
                <a:solidFill>
                  <a:schemeClr val="tx1"/>
                </a:solidFill>
                <a:latin typeface="Arial" pitchFamily="34" charset="0"/>
                <a:ea typeface="SimSun" pitchFamily="2" charset="-122"/>
              </a:defRPr>
            </a:lvl7pPr>
            <a:lvl8pPr marL="3429000" indent="-228600" fontAlgn="base">
              <a:spcBef>
                <a:spcPct val="20000"/>
              </a:spcBef>
              <a:spcAft>
                <a:spcPct val="0"/>
              </a:spcAft>
              <a:buChar char="»"/>
              <a:defRPr sz="2000">
                <a:solidFill>
                  <a:schemeClr val="tx1"/>
                </a:solidFill>
                <a:latin typeface="Arial" pitchFamily="34" charset="0"/>
                <a:ea typeface="SimSun" pitchFamily="2" charset="-122"/>
              </a:defRPr>
            </a:lvl8pPr>
            <a:lvl9pPr marL="3886200" indent="-228600" fontAlgn="base">
              <a:spcBef>
                <a:spcPct val="20000"/>
              </a:spcBef>
              <a:spcAft>
                <a:spcPct val="0"/>
              </a:spcAft>
              <a:buChar char="»"/>
              <a:defRPr sz="2000">
                <a:solidFill>
                  <a:schemeClr val="tx1"/>
                </a:solidFill>
                <a:latin typeface="Arial" pitchFamily="34" charset="0"/>
                <a:ea typeface="SimSun" pitchFamily="2" charset="-122"/>
              </a:defRPr>
            </a:lvl9pPr>
          </a:lstStyle>
          <a:p>
            <a:pPr>
              <a:buFontTx/>
              <a:buChar char="•"/>
            </a:pPr>
            <a:endParaRPr lang="en-US" altLang="zh-CN" sz="2400" dirty="0"/>
          </a:p>
        </p:txBody>
      </p:sp>
    </p:spTree>
    <p:extLst>
      <p:ext uri="{BB962C8B-B14F-4D97-AF65-F5344CB8AC3E}">
        <p14:creationId xmlns:p14="http://schemas.microsoft.com/office/powerpoint/2010/main" val="48734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Private cloud</a:t>
            </a:r>
          </a:p>
        </p:txBody>
      </p:sp>
      <p:sp>
        <p:nvSpPr>
          <p:cNvPr id="9219" name="Rectangle 3"/>
          <p:cNvSpPr>
            <a:spLocks noGrp="1" noChangeArrowheads="1"/>
          </p:cNvSpPr>
          <p:nvPr>
            <p:ph idx="1"/>
          </p:nvPr>
        </p:nvSpPr>
        <p:spPr/>
        <p:txBody>
          <a:bodyPr>
            <a:normAutofit/>
          </a:bodyPr>
          <a:lstStyle/>
          <a:p>
            <a:pPr lvl="1">
              <a:spcAft>
                <a:spcPts val="1200"/>
              </a:spcAft>
            </a:pPr>
            <a:r>
              <a:rPr lang="en-US" altLang="zh-CN" sz="2000" dirty="0">
                <a:solidFill>
                  <a:schemeClr val="tx2">
                    <a:lumMod val="75000"/>
                  </a:schemeClr>
                </a:solidFill>
              </a:rPr>
              <a:t>For a </a:t>
            </a:r>
            <a:r>
              <a:rPr lang="en-US" altLang="zh-CN" sz="2000" dirty="0">
                <a:solidFill>
                  <a:schemeClr val="tx2">
                    <a:lumMod val="75000"/>
                  </a:schemeClr>
                </a:solidFill>
              </a:rPr>
              <a:t>single Cloud </a:t>
            </a:r>
            <a:r>
              <a:rPr lang="en-US" altLang="zh-CN" sz="2000" dirty="0">
                <a:solidFill>
                  <a:schemeClr val="tx2">
                    <a:lumMod val="75000"/>
                  </a:schemeClr>
                </a:solidFill>
              </a:rPr>
              <a:t>Consumer’s </a:t>
            </a:r>
            <a:r>
              <a:rPr lang="en-US" altLang="zh-CN" sz="2000" dirty="0">
                <a:solidFill>
                  <a:schemeClr val="tx2">
                    <a:lumMod val="75000"/>
                  </a:schemeClr>
                </a:solidFill>
              </a:rPr>
              <a:t>organization </a:t>
            </a:r>
            <a:endParaRPr lang="en-US" altLang="zh-CN" sz="2000" dirty="0">
              <a:solidFill>
                <a:schemeClr val="tx2">
                  <a:lumMod val="75000"/>
                </a:schemeClr>
              </a:solidFill>
            </a:endParaRPr>
          </a:p>
          <a:p>
            <a:pPr lvl="1">
              <a:spcAft>
                <a:spcPts val="1200"/>
              </a:spcAft>
            </a:pPr>
            <a:r>
              <a:rPr lang="en-US" altLang="zh-CN" sz="2000" dirty="0">
                <a:solidFill>
                  <a:schemeClr val="tx2">
                    <a:lumMod val="75000"/>
                  </a:schemeClr>
                </a:solidFill>
              </a:rPr>
              <a:t>Exclusive access given to </a:t>
            </a:r>
            <a:r>
              <a:rPr lang="en-US" altLang="zh-CN" sz="2000" dirty="0">
                <a:solidFill>
                  <a:schemeClr val="tx2">
                    <a:lumMod val="75000"/>
                  </a:schemeClr>
                </a:solidFill>
              </a:rPr>
              <a:t>usage of the infrastructure and computational resources</a:t>
            </a:r>
            <a:r>
              <a:rPr lang="en-US" altLang="zh-CN" dirty="0" smtClean="0"/>
              <a:t>.</a:t>
            </a:r>
            <a:endParaRPr lang="en-US" altLang="zh-CN" dirty="0"/>
          </a:p>
        </p:txBody>
      </p:sp>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3483"/>
          <a:stretch/>
        </p:blipFill>
        <p:spPr bwMode="auto">
          <a:xfrm>
            <a:off x="612775" y="2895600"/>
            <a:ext cx="3382963" cy="2995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5803"/>
          <a:stretch/>
        </p:blipFill>
        <p:spPr bwMode="auto">
          <a:xfrm>
            <a:off x="4267200" y="2706701"/>
            <a:ext cx="4424362" cy="3300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952987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Community Cloud </a:t>
            </a:r>
          </a:p>
        </p:txBody>
      </p:sp>
      <p:sp>
        <p:nvSpPr>
          <p:cNvPr id="11267" name="Rectangle 3"/>
          <p:cNvSpPr>
            <a:spLocks noGrp="1" noChangeArrowheads="1"/>
          </p:cNvSpPr>
          <p:nvPr>
            <p:ph idx="1"/>
          </p:nvPr>
        </p:nvSpPr>
        <p:spPr/>
        <p:txBody>
          <a:bodyPr>
            <a:normAutofit/>
          </a:bodyPr>
          <a:lstStyle/>
          <a:p>
            <a:pPr lvl="1">
              <a:spcAft>
                <a:spcPts val="1200"/>
              </a:spcAft>
            </a:pPr>
            <a:r>
              <a:rPr lang="en-US" altLang="en-US" sz="2000" dirty="0">
                <a:solidFill>
                  <a:schemeClr val="tx2">
                    <a:lumMod val="75000"/>
                  </a:schemeClr>
                </a:solidFill>
              </a:rPr>
              <a:t>A group of Cloud Consumers which have shared concerns </a:t>
            </a:r>
            <a:r>
              <a:rPr lang="en-US" altLang="en-US" sz="2000" dirty="0">
                <a:solidFill>
                  <a:schemeClr val="tx2">
                    <a:lumMod val="75000"/>
                  </a:schemeClr>
                </a:solidFill>
              </a:rPr>
              <a:t>(e.g. mission </a:t>
            </a:r>
            <a:r>
              <a:rPr lang="en-US" altLang="en-US" sz="2000" dirty="0">
                <a:solidFill>
                  <a:schemeClr val="tx2">
                    <a:lumMod val="75000"/>
                  </a:schemeClr>
                </a:solidFill>
              </a:rPr>
              <a:t>objectives, security, privacy and compliance </a:t>
            </a:r>
            <a:r>
              <a:rPr lang="en-US" altLang="en-US" sz="2000" dirty="0">
                <a:solidFill>
                  <a:schemeClr val="tx2">
                    <a:lumMod val="75000"/>
                  </a:schemeClr>
                </a:solidFill>
              </a:rPr>
              <a:t>policy) </a:t>
            </a:r>
            <a:endParaRPr lang="en-US" altLang="en-US" sz="2000" dirty="0">
              <a:solidFill>
                <a:schemeClr val="tx2">
                  <a:lumMod val="75000"/>
                </a:schemeClr>
              </a:solidFill>
            </a:endParaRPr>
          </a:p>
        </p:txBody>
      </p:sp>
      <p:pic>
        <p:nvPicPr>
          <p:cNvPr id="1126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0610"/>
          <a:stretch/>
        </p:blipFill>
        <p:spPr bwMode="auto">
          <a:xfrm>
            <a:off x="228600" y="2885381"/>
            <a:ext cx="5183187" cy="2829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9706"/>
          <a:stretch/>
        </p:blipFill>
        <p:spPr bwMode="auto">
          <a:xfrm>
            <a:off x="5257800" y="2769788"/>
            <a:ext cx="3600450" cy="2914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6328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a:t>Hybrid Cloud</a:t>
            </a:r>
          </a:p>
        </p:txBody>
      </p:sp>
      <p:sp>
        <p:nvSpPr>
          <p:cNvPr id="13315" name="Rectangle 3"/>
          <p:cNvSpPr>
            <a:spLocks noGrp="1" noChangeArrowheads="1"/>
          </p:cNvSpPr>
          <p:nvPr>
            <p:ph idx="1"/>
          </p:nvPr>
        </p:nvSpPr>
        <p:spPr/>
        <p:txBody>
          <a:bodyPr>
            <a:normAutofit/>
          </a:bodyPr>
          <a:lstStyle/>
          <a:p>
            <a:pPr lvl="1">
              <a:spcAft>
                <a:spcPts val="1200"/>
              </a:spcAft>
            </a:pPr>
            <a:r>
              <a:rPr lang="en-US" altLang="en-US" sz="2000" dirty="0">
                <a:solidFill>
                  <a:schemeClr val="tx2">
                    <a:lumMod val="75000"/>
                  </a:schemeClr>
                </a:solidFill>
              </a:rPr>
              <a:t>A composition of two or more clouds </a:t>
            </a:r>
            <a:endParaRPr lang="en-US" altLang="en-US" sz="2000" dirty="0">
              <a:solidFill>
                <a:schemeClr val="tx2">
                  <a:lumMod val="75000"/>
                </a:schemeClr>
              </a:solidFill>
            </a:endParaRPr>
          </a:p>
          <a:p>
            <a:pPr lvl="1">
              <a:spcAft>
                <a:spcPts val="1200"/>
              </a:spcAft>
            </a:pPr>
            <a:r>
              <a:rPr lang="en-US" altLang="en-US" sz="2000" dirty="0">
                <a:solidFill>
                  <a:schemeClr val="tx2">
                    <a:lumMod val="75000"/>
                  </a:schemeClr>
                </a:solidFill>
              </a:rPr>
              <a:t>These clouds are bound </a:t>
            </a:r>
            <a:r>
              <a:rPr lang="en-US" altLang="en-US" sz="2000" dirty="0">
                <a:solidFill>
                  <a:schemeClr val="tx2">
                    <a:lumMod val="75000"/>
                  </a:schemeClr>
                </a:solidFill>
              </a:rPr>
              <a:t>together by standardized or proprietary technology that enables data and application portability.</a:t>
            </a:r>
          </a:p>
        </p:txBody>
      </p:sp>
      <p:pic>
        <p:nvPicPr>
          <p:cNvPr id="133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9129"/>
          <a:stretch/>
        </p:blipFill>
        <p:spPr bwMode="auto">
          <a:xfrm>
            <a:off x="2546350" y="2956560"/>
            <a:ext cx="4051300" cy="292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731594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019800" cy="421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01579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362" y="1888807"/>
            <a:ext cx="4084797" cy="4084797"/>
          </a:xfrm>
        </p:spPr>
      </p:pic>
    </p:spTree>
    <p:extLst>
      <p:ext uri="{BB962C8B-B14F-4D97-AF65-F5344CB8AC3E}">
        <p14:creationId xmlns:p14="http://schemas.microsoft.com/office/powerpoint/2010/main" val="26317304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OpenStack?</a:t>
            </a:r>
            <a:endParaRPr lang="en-US" dirty="0"/>
          </a:p>
        </p:txBody>
      </p:sp>
      <p:sp>
        <p:nvSpPr>
          <p:cNvPr id="3" name="Content Placeholder 2"/>
          <p:cNvSpPr>
            <a:spLocks noGrp="1"/>
          </p:cNvSpPr>
          <p:nvPr>
            <p:ph idx="1"/>
          </p:nvPr>
        </p:nvSpPr>
        <p:spPr>
          <a:xfrm>
            <a:off x="457200" y="1519238"/>
            <a:ext cx="8229600" cy="949642"/>
          </a:xfrm>
        </p:spPr>
        <p:txBody>
          <a:bodyPr/>
          <a:lstStyle/>
          <a:p>
            <a:pPr marL="0" indent="0">
              <a:buNone/>
            </a:pPr>
            <a:r>
              <a:rPr lang="en-US" dirty="0" smtClean="0"/>
              <a:t>A cloud operating system that controls large pools of computing, storage, and networking resources.</a:t>
            </a:r>
          </a:p>
          <a:p>
            <a:pPr marL="0" indent="0">
              <a:buNone/>
            </a:pPr>
            <a:endParaRPr lang="en-US" dirty="0"/>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57</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80983"/>
            <a:ext cx="7162800" cy="2990850"/>
          </a:xfrm>
          <a:prstGeom prst="rect">
            <a:avLst/>
          </a:prstGeom>
        </p:spPr>
      </p:pic>
      <p:sp>
        <p:nvSpPr>
          <p:cNvPr id="6" name="TextBox 5"/>
          <p:cNvSpPr txBox="1"/>
          <p:nvPr/>
        </p:nvSpPr>
        <p:spPr>
          <a:xfrm>
            <a:off x="6522425" y="6498431"/>
            <a:ext cx="2164375" cy="276999"/>
          </a:xfrm>
          <a:prstGeom prst="rect">
            <a:avLst/>
          </a:prstGeom>
          <a:noFill/>
        </p:spPr>
        <p:txBody>
          <a:bodyPr wrap="none" rtlCol="0">
            <a:spAutoFit/>
          </a:bodyPr>
          <a:lstStyle/>
          <a:p>
            <a:r>
              <a:rPr lang="en-US" sz="1200" dirty="0"/>
              <a:t>i</a:t>
            </a:r>
            <a:r>
              <a:rPr lang="en-US" sz="1200" dirty="0" smtClean="0"/>
              <a:t>mage source: openstack.org</a:t>
            </a:r>
            <a:endParaRPr lang="en-US" sz="1200" dirty="0"/>
          </a:p>
        </p:txBody>
      </p:sp>
    </p:spTree>
    <p:extLst>
      <p:ext uri="{BB962C8B-B14F-4D97-AF65-F5344CB8AC3E}">
        <p14:creationId xmlns:p14="http://schemas.microsoft.com/office/powerpoint/2010/main" val="19379776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OpenStack</a:t>
            </a:r>
            <a:endParaRPr lang="en-US" dirty="0"/>
          </a:p>
        </p:txBody>
      </p:sp>
      <p:sp>
        <p:nvSpPr>
          <p:cNvPr id="3" name="Content Placeholder 2"/>
          <p:cNvSpPr>
            <a:spLocks noGrp="1"/>
          </p:cNvSpPr>
          <p:nvPr>
            <p:ph idx="1"/>
          </p:nvPr>
        </p:nvSpPr>
        <p:spPr>
          <a:xfrm>
            <a:off x="457200" y="1543050"/>
            <a:ext cx="8229600" cy="3680460"/>
          </a:xfrm>
        </p:spPr>
        <p:txBody>
          <a:bodyPr/>
          <a:lstStyle/>
          <a:p>
            <a:pPr marL="0" indent="0">
              <a:buNone/>
            </a:pPr>
            <a:r>
              <a:rPr lang="en-US" b="1" dirty="0" smtClean="0"/>
              <a:t>Flexibility</a:t>
            </a:r>
            <a:r>
              <a:rPr lang="en-US" dirty="0" smtClean="0"/>
              <a:t> – immediately create new virtual servers with user specified computing, storage, networking, and OS requirements</a:t>
            </a:r>
            <a:endParaRPr lang="en-US" b="1" dirty="0" smtClean="0"/>
          </a:p>
          <a:p>
            <a:pPr marL="0" indent="0">
              <a:buNone/>
            </a:pPr>
            <a:r>
              <a:rPr lang="en-US" b="1" dirty="0" smtClean="0"/>
              <a:t>Manageability</a:t>
            </a:r>
            <a:r>
              <a:rPr lang="en-US" dirty="0" smtClean="0"/>
              <a:t> – monitor existing servers, reboot or suspend existing servers, change storage, create complete system images as backups</a:t>
            </a:r>
            <a:endParaRPr lang="en-US" b="1" dirty="0" smtClean="0"/>
          </a:p>
          <a:p>
            <a:pPr marL="0" indent="0">
              <a:buNone/>
            </a:pPr>
            <a:r>
              <a:rPr lang="en-US" b="1" dirty="0" smtClean="0"/>
              <a:t>Sharing and Collaboration</a:t>
            </a:r>
            <a:r>
              <a:rPr lang="en-US" dirty="0" smtClean="0"/>
              <a:t> – create a duplicate server for development or to isolate groups, share a system image with pre-installed software collaborators </a:t>
            </a:r>
            <a:endParaRPr lang="en-US" b="1" dirty="0"/>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58</a:t>
            </a:fld>
            <a:endParaRPr lang="en-US" altLang="en-US"/>
          </a:p>
        </p:txBody>
      </p:sp>
      <p:sp>
        <p:nvSpPr>
          <p:cNvPr id="5" name="TextBox 4"/>
          <p:cNvSpPr txBox="1"/>
          <p:nvPr/>
        </p:nvSpPr>
        <p:spPr>
          <a:xfrm>
            <a:off x="457200" y="5366504"/>
            <a:ext cx="7863840" cy="1015663"/>
          </a:xfrm>
          <a:prstGeom prst="rect">
            <a:avLst/>
          </a:prstGeom>
          <a:noFill/>
        </p:spPr>
        <p:txBody>
          <a:bodyPr wrap="square" rtlCol="0">
            <a:spAutoFit/>
          </a:bodyPr>
          <a:lstStyle/>
          <a:p>
            <a:r>
              <a:rPr lang="en-US" sz="2000" dirty="0" smtClean="0"/>
              <a:t>Instance – a virtual server running in a cloud environment</a:t>
            </a:r>
          </a:p>
          <a:p>
            <a:r>
              <a:rPr lang="en-US" sz="2000" dirty="0" smtClean="0"/>
              <a:t>Snapshot – a backup of an instance or storage block</a:t>
            </a:r>
          </a:p>
          <a:p>
            <a:r>
              <a:rPr lang="en-US" sz="2000" dirty="0" smtClean="0"/>
              <a:t>Image – a bootable snapshot that contains an operating system</a:t>
            </a:r>
            <a:endParaRPr lang="en-US" dirty="0"/>
          </a:p>
        </p:txBody>
      </p:sp>
    </p:spTree>
    <p:extLst>
      <p:ext uri="{BB962C8B-B14F-4D97-AF65-F5344CB8AC3E}">
        <p14:creationId xmlns:p14="http://schemas.microsoft.com/office/powerpoint/2010/main" val="13459325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0400"/>
            <a:ext cx="8229600" cy="939800"/>
          </a:xfrm>
        </p:spPr>
        <p:txBody>
          <a:bodyPr/>
          <a:lstStyle/>
          <a:p>
            <a:r>
              <a:rPr lang="en-US" sz="3000" b="1" dirty="0" smtClean="0"/>
              <a:t>OpenStack Components</a:t>
            </a:r>
            <a:endParaRPr lang="en-US" sz="3000" b="1" dirty="0"/>
          </a:p>
        </p:txBody>
      </p:sp>
      <p:sp>
        <p:nvSpPr>
          <p:cNvPr id="3" name="Content Placeholder 2"/>
          <p:cNvSpPr>
            <a:spLocks noGrp="1"/>
          </p:cNvSpPr>
          <p:nvPr>
            <p:ph idx="1"/>
          </p:nvPr>
        </p:nvSpPr>
        <p:spPr/>
        <p:txBody>
          <a:bodyPr>
            <a:normAutofit lnSpcReduction="10000"/>
          </a:bodyPr>
          <a:lstStyle/>
          <a:p>
            <a:r>
              <a:rPr lang="en-US" b="1" dirty="0" smtClean="0"/>
              <a:t>Nova</a:t>
            </a:r>
            <a:r>
              <a:rPr lang="en-US" dirty="0" smtClean="0"/>
              <a:t> – cloud computing controller which manages computing resources and instances</a:t>
            </a:r>
          </a:p>
          <a:p>
            <a:r>
              <a:rPr lang="en-US" b="1" dirty="0" smtClean="0"/>
              <a:t>Glance</a:t>
            </a:r>
            <a:r>
              <a:rPr lang="en-US" dirty="0" smtClean="0"/>
              <a:t> – operating system image service</a:t>
            </a:r>
          </a:p>
          <a:p>
            <a:r>
              <a:rPr lang="en-US" b="1" dirty="0" smtClean="0"/>
              <a:t>Swift</a:t>
            </a:r>
            <a:r>
              <a:rPr lang="en-US" dirty="0" smtClean="0"/>
              <a:t> – </a:t>
            </a:r>
            <a:r>
              <a:rPr lang="en-US" dirty="0"/>
              <a:t>o</a:t>
            </a:r>
            <a:r>
              <a:rPr lang="en-US" dirty="0" smtClean="0"/>
              <a:t>bject storage for archiving and sharing large amounts of data</a:t>
            </a:r>
          </a:p>
          <a:p>
            <a:r>
              <a:rPr lang="en-US" b="1" dirty="0" smtClean="0"/>
              <a:t>Keystone</a:t>
            </a:r>
            <a:r>
              <a:rPr lang="en-US" dirty="0" smtClean="0"/>
              <a:t> – identity service and access control of OpenStack services</a:t>
            </a:r>
          </a:p>
          <a:p>
            <a:r>
              <a:rPr lang="en-US" b="1" dirty="0" smtClean="0"/>
              <a:t>Neutron </a:t>
            </a:r>
            <a:r>
              <a:rPr lang="en-US" dirty="0" smtClean="0"/>
              <a:t>– networking and IP address management</a:t>
            </a:r>
          </a:p>
          <a:p>
            <a:r>
              <a:rPr lang="en-US" b="1" dirty="0" smtClean="0"/>
              <a:t>Cinder</a:t>
            </a:r>
            <a:r>
              <a:rPr lang="en-US" dirty="0" smtClean="0"/>
              <a:t> – block storage management for managing file system storage</a:t>
            </a:r>
          </a:p>
          <a:p>
            <a:r>
              <a:rPr lang="en-US" b="1" dirty="0" smtClean="0"/>
              <a:t>Heat</a:t>
            </a:r>
            <a:r>
              <a:rPr lang="en-US" dirty="0" smtClean="0"/>
              <a:t> – provides orchestration where multiple composite cloud implementations</a:t>
            </a:r>
            <a:endParaRPr lang="en-US" dirty="0"/>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59</a:t>
            </a:fld>
            <a:endParaRPr lang="en-US" altLang="en-US"/>
          </a:p>
        </p:txBody>
      </p:sp>
    </p:spTree>
    <p:extLst>
      <p:ext uri="{BB962C8B-B14F-4D97-AF65-F5344CB8AC3E}">
        <p14:creationId xmlns:p14="http://schemas.microsoft.com/office/powerpoint/2010/main" val="22319455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Geospatial Big Data: New York Taxi Data</a:t>
            </a:r>
            <a:endParaRPr lang="en-US" sz="3000" b="1" dirty="0"/>
          </a:p>
        </p:txBody>
      </p:sp>
      <p:sp>
        <p:nvSpPr>
          <p:cNvPr id="3" name="Text Placeholder 2"/>
          <p:cNvSpPr>
            <a:spLocks noGrp="1"/>
          </p:cNvSpPr>
          <p:nvPr>
            <p:ph type="body" sz="quarter" idx="10"/>
          </p:nvPr>
        </p:nvSpPr>
        <p:spPr>
          <a:xfrm>
            <a:off x="381000" y="1775636"/>
            <a:ext cx="8382000" cy="5082364"/>
          </a:xfrm>
        </p:spPr>
        <p:txBody>
          <a:bodyPr>
            <a:normAutofit/>
          </a:bodyPr>
          <a:lstStyle/>
          <a:p>
            <a:pPr marL="0" indent="0">
              <a:buNone/>
            </a:pPr>
            <a:r>
              <a:rPr lang="en-US" dirty="0" smtClean="0"/>
              <a:t>January 2013 Taxi Trips from FOIA (</a:t>
            </a:r>
            <a:r>
              <a:rPr lang="en-US" dirty="0"/>
              <a:t>Freedom of Information Act</a:t>
            </a:r>
            <a:r>
              <a:rPr lang="en-US" dirty="0" smtClean="0"/>
              <a:t>) request from Chris </a:t>
            </a:r>
            <a:r>
              <a:rPr lang="en-US" dirty="0" err="1" smtClean="0"/>
              <a:t>Whong</a:t>
            </a:r>
            <a:endParaRPr lang="en-US" dirty="0" smtClean="0"/>
          </a:p>
          <a:p>
            <a:pPr marL="0" indent="0">
              <a:buNone/>
            </a:pPr>
            <a:r>
              <a:rPr lang="en-US" dirty="0"/>
              <a:t>(http://www.andresmh.com/nyctaxitrips</a:t>
            </a:r>
            <a:r>
              <a:rPr lang="en-US" dirty="0" smtClean="0"/>
              <a:t>/)</a:t>
            </a:r>
          </a:p>
          <a:p>
            <a:pPr marL="0" indent="0">
              <a:buNone/>
            </a:pPr>
            <a:r>
              <a:rPr lang="en-US" b="1" dirty="0" smtClean="0"/>
              <a:t>Trip:</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rate_code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store_and_fwd_flag</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passenger_count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trip_time_in_secs</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trip_distance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pickup_latitude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dropoff_latitude</a:t>
            </a:r>
            <a:r>
              <a:rPr lang="en-US" dirty="0" smtClean="0"/>
              <a:t/>
            </a:r>
            <a:br>
              <a:rPr lang="en-US" dirty="0" smtClean="0"/>
            </a:br>
            <a:r>
              <a:rPr lang="en-US" dirty="0" smtClean="0"/>
              <a:t/>
            </a:r>
            <a:br>
              <a:rPr lang="en-US" dirty="0" smtClean="0"/>
            </a:br>
            <a:r>
              <a:rPr lang="en-US" b="1" dirty="0" smtClean="0"/>
              <a:t>Fare:</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payment_type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fare_amount,surcharge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mta_tax</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tip_amount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tolls_amount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total_amount</a:t>
            </a:r>
            <a:endParaRPr lang="en-US" sz="2000" dirty="0" smtClean="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9746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Horizon the OpenStack Dashboard</a:t>
            </a:r>
            <a:endParaRPr lang="en-US" sz="30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9243"/>
            <a:ext cx="8229600" cy="4125951"/>
          </a:xfrm>
        </p:spPr>
      </p:pic>
      <p:sp>
        <p:nvSpPr>
          <p:cNvPr id="4" name="Slide Number Placeholder 3"/>
          <p:cNvSpPr>
            <a:spLocks noGrp="1"/>
          </p:cNvSpPr>
          <p:nvPr>
            <p:ph type="sldNum" sz="quarter" idx="12"/>
          </p:nvPr>
        </p:nvSpPr>
        <p:spPr/>
        <p:txBody>
          <a:bodyPr/>
          <a:lstStyle/>
          <a:p>
            <a:fld id="{3835B880-938B-404B-8353-0F4F2A4CF2EB}" type="slidenum">
              <a:rPr lang="en-US" altLang="en-US" smtClean="0"/>
              <a:pPr/>
              <a:t>60</a:t>
            </a:fld>
            <a:endParaRPr lang="en-US" altLang="en-US"/>
          </a:p>
        </p:txBody>
      </p:sp>
    </p:spTree>
    <p:extLst>
      <p:ext uri="{BB962C8B-B14F-4D97-AF65-F5344CB8AC3E}">
        <p14:creationId xmlns:p14="http://schemas.microsoft.com/office/powerpoint/2010/main" val="27202630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OpenStack on ROGER</a:t>
            </a:r>
            <a:endParaRPr lang="en-US" sz="3000" b="1" dirty="0"/>
          </a:p>
        </p:txBody>
      </p:sp>
      <p:sp>
        <p:nvSpPr>
          <p:cNvPr id="3" name="Content Placeholder 2"/>
          <p:cNvSpPr>
            <a:spLocks noGrp="1"/>
          </p:cNvSpPr>
          <p:nvPr>
            <p:ph idx="1"/>
          </p:nvPr>
        </p:nvSpPr>
        <p:spPr/>
        <p:txBody>
          <a:bodyPr/>
          <a:lstStyle/>
          <a:p>
            <a:r>
              <a:rPr lang="en-US" dirty="0" smtClean="0"/>
              <a:t>Currently using </a:t>
            </a:r>
            <a:r>
              <a:rPr lang="en-US" dirty="0"/>
              <a:t>4</a:t>
            </a:r>
            <a:r>
              <a:rPr lang="en-US" dirty="0" smtClean="0"/>
              <a:t> nodes each with 20-cores and 128GB of memory</a:t>
            </a:r>
          </a:p>
          <a:p>
            <a:r>
              <a:rPr lang="en-US" dirty="0" smtClean="0"/>
              <a:t>Shared </a:t>
            </a:r>
            <a:r>
              <a:rPr lang="en-US" dirty="0"/>
              <a:t>access to the </a:t>
            </a:r>
            <a:r>
              <a:rPr lang="en-US" dirty="0" smtClean="0"/>
              <a:t>4.5PB </a:t>
            </a:r>
            <a:r>
              <a:rPr lang="en-US" dirty="0"/>
              <a:t>of storage on </a:t>
            </a:r>
            <a:r>
              <a:rPr lang="en-US" dirty="0" smtClean="0"/>
              <a:t>ROGER</a:t>
            </a:r>
          </a:p>
          <a:p>
            <a:r>
              <a:rPr lang="en-US" dirty="0" smtClean="0"/>
              <a:t>35 active instances </a:t>
            </a:r>
          </a:p>
          <a:p>
            <a:pPr lvl="1"/>
            <a:r>
              <a:rPr lang="en-US" sz="2800" dirty="0" smtClean="0"/>
              <a:t>web servers</a:t>
            </a:r>
          </a:p>
          <a:p>
            <a:pPr lvl="1"/>
            <a:r>
              <a:rPr lang="en-US" sz="2800" dirty="0" err="1" smtClean="0"/>
              <a:t>geoserver</a:t>
            </a:r>
            <a:r>
              <a:rPr lang="en-US" sz="2800" dirty="0" smtClean="0"/>
              <a:t> and database services </a:t>
            </a:r>
          </a:p>
          <a:p>
            <a:pPr lvl="1"/>
            <a:r>
              <a:rPr lang="en-US" sz="2800" dirty="0" smtClean="0"/>
              <a:t>gateway apps</a:t>
            </a:r>
          </a:p>
          <a:p>
            <a:pPr lvl="1"/>
            <a:r>
              <a:rPr lang="en-US" sz="2800" dirty="0" smtClean="0"/>
              <a:t>development</a:t>
            </a:r>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61</a:t>
            </a:fld>
            <a:endParaRPr lang="en-US" altLang="en-US"/>
          </a:p>
        </p:txBody>
      </p:sp>
    </p:spTree>
    <p:extLst>
      <p:ext uri="{BB962C8B-B14F-4D97-AF65-F5344CB8AC3E}">
        <p14:creationId xmlns:p14="http://schemas.microsoft.com/office/powerpoint/2010/main" val="2664305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Current Utilization</a:t>
            </a:r>
            <a:endParaRPr lang="en-US" sz="3000" b="1" dirty="0"/>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62</a:t>
            </a:fld>
            <a:endParaRPr lang="en-US" alt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7114"/>
            <a:ext cx="8229600" cy="3410210"/>
          </a:xfrm>
        </p:spPr>
      </p:pic>
    </p:spTree>
    <p:extLst>
      <p:ext uri="{BB962C8B-B14F-4D97-AF65-F5344CB8AC3E}">
        <p14:creationId xmlns:p14="http://schemas.microsoft.com/office/powerpoint/2010/main" val="7537595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Create New Instance</a:t>
            </a:r>
            <a:endParaRPr lang="en-US" sz="30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65288"/>
            <a:ext cx="8229600" cy="2753702"/>
          </a:xfrm>
        </p:spPr>
      </p:pic>
      <p:sp>
        <p:nvSpPr>
          <p:cNvPr id="4" name="Slide Number Placeholder 3"/>
          <p:cNvSpPr>
            <a:spLocks noGrp="1"/>
          </p:cNvSpPr>
          <p:nvPr>
            <p:ph type="sldNum" sz="quarter" idx="12"/>
          </p:nvPr>
        </p:nvSpPr>
        <p:spPr/>
        <p:txBody>
          <a:bodyPr/>
          <a:lstStyle/>
          <a:p>
            <a:fld id="{3835B880-938B-404B-8353-0F4F2A4CF2EB}" type="slidenum">
              <a:rPr lang="en-US" altLang="en-US" smtClean="0"/>
              <a:pPr/>
              <a:t>63</a:t>
            </a:fld>
            <a:endParaRPr lang="en-US" altLang="en-US"/>
          </a:p>
        </p:txBody>
      </p:sp>
    </p:spTree>
    <p:extLst>
      <p:ext uri="{BB962C8B-B14F-4D97-AF65-F5344CB8AC3E}">
        <p14:creationId xmlns:p14="http://schemas.microsoft.com/office/powerpoint/2010/main" val="30528771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1840"/>
            <a:ext cx="8229600" cy="820262"/>
          </a:xfrm>
        </p:spPr>
        <p:txBody>
          <a:bodyPr/>
          <a:lstStyle/>
          <a:p>
            <a:r>
              <a:rPr lang="en-US" sz="3000" b="1" dirty="0" smtClean="0"/>
              <a:t>Available Machine Sizes</a:t>
            </a:r>
            <a:endParaRPr lang="en-US" sz="3000" b="1" dirty="0"/>
          </a:p>
        </p:txBody>
      </p:sp>
      <p:graphicFrame>
        <p:nvGraphicFramePr>
          <p:cNvPr id="5" name="Content Placeholder 4"/>
          <p:cNvGraphicFramePr>
            <a:graphicFrameLocks noGrp="1"/>
          </p:cNvGraphicFramePr>
          <p:nvPr>
            <p:ph idx="1"/>
            <p:extLst/>
          </p:nvPr>
        </p:nvGraphicFramePr>
        <p:xfrm>
          <a:off x="457200" y="1976438"/>
          <a:ext cx="8229600" cy="22250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l"/>
                      <a:r>
                        <a:rPr lang="en-US" dirty="0" smtClean="0"/>
                        <a:t>Flavor</a:t>
                      </a:r>
                      <a:endParaRPr lang="en-US" dirty="0"/>
                    </a:p>
                  </a:txBody>
                  <a:tcPr/>
                </a:tc>
                <a:tc>
                  <a:txBody>
                    <a:bodyPr/>
                    <a:lstStyle/>
                    <a:p>
                      <a:pPr algn="ctr"/>
                      <a:r>
                        <a:rPr lang="en-US" dirty="0" smtClean="0"/>
                        <a:t>CPUs</a:t>
                      </a:r>
                      <a:endParaRPr lang="en-US" dirty="0"/>
                    </a:p>
                  </a:txBody>
                  <a:tcPr/>
                </a:tc>
                <a:tc>
                  <a:txBody>
                    <a:bodyPr/>
                    <a:lstStyle/>
                    <a:p>
                      <a:pPr algn="ctr"/>
                      <a:r>
                        <a:rPr lang="en-US" dirty="0" smtClean="0"/>
                        <a:t>Memory </a:t>
                      </a:r>
                      <a:endParaRPr lang="en-US" dirty="0"/>
                    </a:p>
                  </a:txBody>
                  <a:tcPr/>
                </a:tc>
                <a:tc>
                  <a:txBody>
                    <a:bodyPr/>
                    <a:lstStyle/>
                    <a:p>
                      <a:pPr algn="ctr"/>
                      <a:r>
                        <a:rPr lang="en-US" dirty="0" smtClean="0"/>
                        <a:t>Disk</a:t>
                      </a:r>
                      <a:endParaRPr lang="en-US" dirty="0"/>
                    </a:p>
                  </a:txBody>
                  <a:tcPr/>
                </a:tc>
              </a:tr>
              <a:tr h="370840">
                <a:tc>
                  <a:txBody>
                    <a:bodyPr/>
                    <a:lstStyle/>
                    <a:p>
                      <a:pPr algn="l"/>
                      <a:r>
                        <a:rPr lang="en-US" dirty="0" smtClean="0"/>
                        <a:t>r1.micro</a:t>
                      </a:r>
                      <a:endParaRPr lang="en-US" dirty="0"/>
                    </a:p>
                  </a:txBody>
                  <a:tcPr/>
                </a:tc>
                <a:tc>
                  <a:txBody>
                    <a:bodyPr/>
                    <a:lstStyle/>
                    <a:p>
                      <a:pPr algn="ctr"/>
                      <a:r>
                        <a:rPr lang="en-US" dirty="0" smtClean="0"/>
                        <a:t>1 </a:t>
                      </a:r>
                      <a:endParaRPr lang="en-US" dirty="0"/>
                    </a:p>
                  </a:txBody>
                  <a:tcPr/>
                </a:tc>
                <a:tc>
                  <a:txBody>
                    <a:bodyPr/>
                    <a:lstStyle/>
                    <a:p>
                      <a:pPr algn="ctr"/>
                      <a:r>
                        <a:rPr lang="en-US" dirty="0" smtClean="0"/>
                        <a:t>512 MB</a:t>
                      </a:r>
                      <a:endParaRPr lang="en-US" dirty="0"/>
                    </a:p>
                  </a:txBody>
                  <a:tcPr/>
                </a:tc>
                <a:tc>
                  <a:txBody>
                    <a:bodyPr/>
                    <a:lstStyle/>
                    <a:p>
                      <a:pPr algn="ctr"/>
                      <a:r>
                        <a:rPr lang="en-US" dirty="0" smtClean="0"/>
                        <a:t>5 GB</a:t>
                      </a:r>
                      <a:endParaRPr lang="en-US" dirty="0"/>
                    </a:p>
                  </a:txBody>
                  <a:tcPr/>
                </a:tc>
              </a:tr>
              <a:tr h="370840">
                <a:tc>
                  <a:txBody>
                    <a:bodyPr/>
                    <a:lstStyle/>
                    <a:p>
                      <a:pPr algn="l"/>
                      <a:r>
                        <a:rPr lang="en-US" dirty="0" smtClean="0"/>
                        <a:t>m1.small</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r>
                        <a:rPr lang="en-US" baseline="0" dirty="0" smtClean="0"/>
                        <a:t> GB</a:t>
                      </a:r>
                      <a:endParaRPr lang="en-US" dirty="0"/>
                    </a:p>
                  </a:txBody>
                  <a:tcPr/>
                </a:tc>
                <a:tc>
                  <a:txBody>
                    <a:bodyPr/>
                    <a:lstStyle/>
                    <a:p>
                      <a:pPr algn="ctr"/>
                      <a:r>
                        <a:rPr lang="en-US" dirty="0" smtClean="0"/>
                        <a:t>20 GB</a:t>
                      </a:r>
                      <a:endParaRPr lang="en-US" dirty="0"/>
                    </a:p>
                  </a:txBody>
                  <a:tcPr/>
                </a:tc>
              </a:tr>
              <a:tr h="370840">
                <a:tc>
                  <a:txBody>
                    <a:bodyPr/>
                    <a:lstStyle/>
                    <a:p>
                      <a:pPr algn="l"/>
                      <a:r>
                        <a:rPr lang="en-US" dirty="0" smtClean="0"/>
                        <a:t>m1.medium</a:t>
                      </a:r>
                      <a:endParaRPr lang="en-US" dirty="0"/>
                    </a:p>
                  </a:txBody>
                  <a:tcPr/>
                </a:tc>
                <a:tc>
                  <a:txBody>
                    <a:bodyPr/>
                    <a:lstStyle/>
                    <a:p>
                      <a:pPr algn="ctr"/>
                      <a:r>
                        <a:rPr lang="en-US" dirty="0" smtClean="0"/>
                        <a:t>2</a:t>
                      </a:r>
                      <a:endParaRPr lang="en-US" dirty="0"/>
                    </a:p>
                  </a:txBody>
                  <a:tcPr/>
                </a:tc>
                <a:tc>
                  <a:txBody>
                    <a:bodyPr/>
                    <a:lstStyle/>
                    <a:p>
                      <a:pPr algn="ctr"/>
                      <a:r>
                        <a:rPr lang="en-US" dirty="0" smtClean="0"/>
                        <a:t>4 GB</a:t>
                      </a:r>
                      <a:endParaRPr lang="en-US" dirty="0"/>
                    </a:p>
                  </a:txBody>
                  <a:tcPr/>
                </a:tc>
                <a:tc>
                  <a:txBody>
                    <a:bodyPr/>
                    <a:lstStyle/>
                    <a:p>
                      <a:pPr algn="ctr"/>
                      <a:r>
                        <a:rPr lang="en-US" dirty="0" smtClean="0"/>
                        <a:t>40</a:t>
                      </a:r>
                      <a:r>
                        <a:rPr lang="en-US" baseline="0" dirty="0" smtClean="0"/>
                        <a:t> GB</a:t>
                      </a:r>
                      <a:endParaRPr lang="en-US" dirty="0"/>
                    </a:p>
                  </a:txBody>
                  <a:tcPr/>
                </a:tc>
              </a:tr>
              <a:tr h="370840">
                <a:tc>
                  <a:txBody>
                    <a:bodyPr/>
                    <a:lstStyle/>
                    <a:p>
                      <a:pPr algn="l"/>
                      <a:r>
                        <a:rPr lang="en-US" dirty="0" smtClean="0"/>
                        <a:t>m1.large</a:t>
                      </a:r>
                      <a:endParaRPr lang="en-US" dirty="0"/>
                    </a:p>
                  </a:txBody>
                  <a:tcPr/>
                </a:tc>
                <a:tc>
                  <a:txBody>
                    <a:bodyPr/>
                    <a:lstStyle/>
                    <a:p>
                      <a:pPr algn="ctr"/>
                      <a:r>
                        <a:rPr lang="en-US" dirty="0" smtClean="0"/>
                        <a:t>4</a:t>
                      </a:r>
                      <a:endParaRPr lang="en-US" dirty="0"/>
                    </a:p>
                  </a:txBody>
                  <a:tcPr/>
                </a:tc>
                <a:tc>
                  <a:txBody>
                    <a:bodyPr/>
                    <a:lstStyle/>
                    <a:p>
                      <a:pPr algn="ctr"/>
                      <a:r>
                        <a:rPr lang="en-US" dirty="0" smtClean="0"/>
                        <a:t>8</a:t>
                      </a:r>
                      <a:r>
                        <a:rPr lang="en-US" baseline="0" dirty="0" smtClean="0"/>
                        <a:t> GB</a:t>
                      </a:r>
                      <a:endParaRPr lang="en-US" dirty="0"/>
                    </a:p>
                  </a:txBody>
                  <a:tcPr/>
                </a:tc>
                <a:tc>
                  <a:txBody>
                    <a:bodyPr/>
                    <a:lstStyle/>
                    <a:p>
                      <a:pPr algn="ctr"/>
                      <a:r>
                        <a:rPr lang="en-US" dirty="0" smtClean="0"/>
                        <a:t>80 GB</a:t>
                      </a:r>
                      <a:endParaRPr lang="en-US" dirty="0"/>
                    </a:p>
                  </a:txBody>
                  <a:tcPr/>
                </a:tc>
              </a:tr>
              <a:tr h="370840">
                <a:tc>
                  <a:txBody>
                    <a:bodyPr/>
                    <a:lstStyle/>
                    <a:p>
                      <a:pPr algn="l"/>
                      <a:r>
                        <a:rPr lang="en-US" dirty="0" err="1" smtClean="0"/>
                        <a:t>JR.large</a:t>
                      </a:r>
                      <a:endParaRPr lang="en-US" dirty="0"/>
                    </a:p>
                  </a:txBody>
                  <a:tcPr/>
                </a:tc>
                <a:tc>
                  <a:txBody>
                    <a:bodyPr/>
                    <a:lstStyle/>
                    <a:p>
                      <a:pPr algn="ctr"/>
                      <a:r>
                        <a:rPr lang="en-US" dirty="0" smtClean="0"/>
                        <a:t>10</a:t>
                      </a:r>
                      <a:endParaRPr lang="en-US" dirty="0"/>
                    </a:p>
                  </a:txBody>
                  <a:tcPr/>
                </a:tc>
                <a:tc>
                  <a:txBody>
                    <a:bodyPr/>
                    <a:lstStyle/>
                    <a:p>
                      <a:pPr algn="ctr"/>
                      <a:r>
                        <a:rPr lang="en-US" dirty="0" smtClean="0"/>
                        <a:t>16 GB</a:t>
                      </a:r>
                      <a:endParaRPr lang="en-US" dirty="0"/>
                    </a:p>
                  </a:txBody>
                  <a:tcPr/>
                </a:tc>
                <a:tc>
                  <a:txBody>
                    <a:bodyPr/>
                    <a:lstStyle/>
                    <a:p>
                      <a:pPr algn="ctr"/>
                      <a:r>
                        <a:rPr lang="en-US" dirty="0" smtClean="0"/>
                        <a:t>100 GB</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3835B880-938B-404B-8353-0F4F2A4CF2EB}" type="slidenum">
              <a:rPr lang="en-US" altLang="en-US" smtClean="0"/>
              <a:pPr/>
              <a:t>64</a:t>
            </a:fld>
            <a:endParaRPr lang="en-US" altLang="en-US"/>
          </a:p>
        </p:txBody>
      </p:sp>
    </p:spTree>
    <p:extLst>
      <p:ext uri="{BB962C8B-B14F-4D97-AF65-F5344CB8AC3E}">
        <p14:creationId xmlns:p14="http://schemas.microsoft.com/office/powerpoint/2010/main" val="5784388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Available Images</a:t>
            </a:r>
            <a:endParaRPr lang="en-US" sz="3000" b="1" dirty="0"/>
          </a:p>
        </p:txBody>
      </p:sp>
      <p:sp>
        <p:nvSpPr>
          <p:cNvPr id="3" name="Content Placeholder 2"/>
          <p:cNvSpPr>
            <a:spLocks noGrp="1"/>
          </p:cNvSpPr>
          <p:nvPr>
            <p:ph idx="1"/>
          </p:nvPr>
        </p:nvSpPr>
        <p:spPr/>
        <p:txBody>
          <a:bodyPr/>
          <a:lstStyle/>
          <a:p>
            <a:r>
              <a:rPr lang="en-US" dirty="0" smtClean="0"/>
              <a:t>Base Operating Systems</a:t>
            </a:r>
          </a:p>
          <a:p>
            <a:pPr lvl="1"/>
            <a:r>
              <a:rPr lang="en-US" sz="2000" dirty="0" smtClean="0"/>
              <a:t>Centos 6</a:t>
            </a:r>
          </a:p>
          <a:p>
            <a:pPr lvl="1"/>
            <a:r>
              <a:rPr lang="en-US" sz="2000" dirty="0" smtClean="0"/>
              <a:t>Centos 7</a:t>
            </a:r>
          </a:p>
          <a:p>
            <a:pPr lvl="1"/>
            <a:r>
              <a:rPr lang="en-US" sz="2000" dirty="0" smtClean="0"/>
              <a:t>Fedora 20</a:t>
            </a:r>
          </a:p>
          <a:p>
            <a:pPr lvl="1"/>
            <a:r>
              <a:rPr lang="en-US" sz="2000" dirty="0" smtClean="0"/>
              <a:t>Ubuntu Trusty</a:t>
            </a:r>
          </a:p>
          <a:p>
            <a:pPr lvl="1"/>
            <a:r>
              <a:rPr lang="en-US" sz="2000" dirty="0" smtClean="0"/>
              <a:t>Microsoft Windows WS2012R2</a:t>
            </a:r>
          </a:p>
          <a:p>
            <a:r>
              <a:rPr lang="en-US" dirty="0"/>
              <a:t>Custom Environments</a:t>
            </a:r>
          </a:p>
          <a:p>
            <a:pPr lvl="1"/>
            <a:r>
              <a:rPr lang="en-US" sz="2000" dirty="0" smtClean="0"/>
              <a:t>PostgreSQL/</a:t>
            </a:r>
            <a:r>
              <a:rPr lang="en-US" sz="2000" dirty="0" err="1" smtClean="0"/>
              <a:t>PostGIS</a:t>
            </a:r>
            <a:r>
              <a:rPr lang="en-US" sz="2000" dirty="0" smtClean="0"/>
              <a:t> 9.3</a:t>
            </a:r>
          </a:p>
          <a:p>
            <a:pPr lvl="1"/>
            <a:r>
              <a:rPr lang="en-US" sz="2000" dirty="0" err="1" smtClean="0"/>
              <a:t>Jupyter</a:t>
            </a:r>
            <a:r>
              <a:rPr lang="en-US" sz="2000" dirty="0" smtClean="0"/>
              <a:t> Hub</a:t>
            </a:r>
          </a:p>
          <a:p>
            <a:pPr lvl="1"/>
            <a:r>
              <a:rPr lang="en-US" sz="2000" dirty="0"/>
              <a:t>GitHub Enterprise </a:t>
            </a:r>
            <a:r>
              <a:rPr lang="en-US" sz="2000" dirty="0" smtClean="0"/>
              <a:t>2.2.5</a:t>
            </a:r>
            <a:endParaRPr lang="en-US" dirty="0" smtClean="0"/>
          </a:p>
          <a:p>
            <a:r>
              <a:rPr lang="en-US" dirty="0" smtClean="0"/>
              <a:t>Server Snapshots</a:t>
            </a:r>
            <a:endParaRPr lang="en-US" dirty="0"/>
          </a:p>
        </p:txBody>
      </p:sp>
      <p:sp>
        <p:nvSpPr>
          <p:cNvPr id="4" name="Slide Number Placeholder 3"/>
          <p:cNvSpPr>
            <a:spLocks noGrp="1"/>
          </p:cNvSpPr>
          <p:nvPr>
            <p:ph type="sldNum" sz="quarter" idx="12"/>
          </p:nvPr>
        </p:nvSpPr>
        <p:spPr/>
        <p:txBody>
          <a:bodyPr/>
          <a:lstStyle/>
          <a:p>
            <a:fld id="{3835B880-938B-404B-8353-0F4F2A4CF2EB}" type="slidenum">
              <a:rPr lang="en-US" altLang="en-US" smtClean="0"/>
              <a:pPr/>
              <a:t>65</a:t>
            </a:fld>
            <a:endParaRPr lang="en-US" altLang="en-US"/>
          </a:p>
        </p:txBody>
      </p:sp>
    </p:spTree>
    <p:extLst>
      <p:ext uri="{BB962C8B-B14F-4D97-AF65-F5344CB8AC3E}">
        <p14:creationId xmlns:p14="http://schemas.microsoft.com/office/powerpoint/2010/main" val="41635003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668866"/>
          </a:xfrm>
        </p:spPr>
        <p:txBody>
          <a:bodyPr/>
          <a:lstStyle/>
          <a:p>
            <a:r>
              <a:rPr lang="en-US" b="1" dirty="0" smtClean="0"/>
              <a:t>Distributed Computing using Hadoop</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What is Hadoop</a:t>
            </a:r>
          </a:p>
          <a:p>
            <a:pPr lvl="1"/>
            <a:r>
              <a:rPr lang="en-US" dirty="0"/>
              <a:t>Distributed file system + replicating data in multiple nodes.</a:t>
            </a:r>
          </a:p>
          <a:p>
            <a:pPr lvl="1"/>
            <a:r>
              <a:rPr lang="en-US" dirty="0"/>
              <a:t>Easy-to-use MapReduce interface.</a:t>
            </a:r>
          </a:p>
          <a:p>
            <a:pPr lvl="1"/>
            <a:r>
              <a:rPr lang="en-US" dirty="0"/>
              <a:t>Scalable.</a:t>
            </a:r>
          </a:p>
          <a:p>
            <a:pPr lvl="1"/>
            <a:r>
              <a:rPr lang="en-US" dirty="0"/>
              <a:t>Parallel execution of mappers/reducers.</a:t>
            </a:r>
          </a:p>
          <a:p>
            <a:pPr lvl="1"/>
            <a:r>
              <a:rPr lang="en-US" dirty="0"/>
              <a:t>Fault </a:t>
            </a:r>
            <a:r>
              <a:rPr lang="en-US" dirty="0" smtClean="0"/>
              <a:t>tolerant.</a:t>
            </a:r>
          </a:p>
          <a:p>
            <a:r>
              <a:rPr lang="en-US" dirty="0" smtClean="0"/>
              <a:t>When to use Hadoop</a:t>
            </a:r>
          </a:p>
          <a:p>
            <a:pPr lvl="1"/>
            <a:r>
              <a:rPr lang="en-US" dirty="0"/>
              <a:t>D</a:t>
            </a:r>
            <a:r>
              <a:rPr lang="en-US" dirty="0" smtClean="0"/>
              <a:t>ata </a:t>
            </a:r>
            <a:r>
              <a:rPr lang="en-US" dirty="0"/>
              <a:t>is too big to fit into memory.</a:t>
            </a:r>
          </a:p>
          <a:p>
            <a:pPr lvl="1"/>
            <a:r>
              <a:rPr lang="en-US" dirty="0" smtClean="0"/>
              <a:t>Tasks can be decomposed as batch-based </a:t>
            </a:r>
            <a:r>
              <a:rPr lang="en-US" dirty="0"/>
              <a:t>processing.</a:t>
            </a:r>
          </a:p>
          <a:p>
            <a:pPr lvl="1"/>
            <a:r>
              <a:rPr lang="en-US" dirty="0" smtClean="0"/>
              <a:t>The problem </a:t>
            </a:r>
            <a:r>
              <a:rPr lang="en-US" dirty="0"/>
              <a:t>can be modeled </a:t>
            </a:r>
            <a:r>
              <a:rPr lang="en-US" dirty="0" smtClean="0"/>
              <a:t>by MapReduce computing paradigm.</a:t>
            </a:r>
            <a:endParaRPr lang="en-US" dirty="0"/>
          </a:p>
          <a:p>
            <a:pPr lvl="1"/>
            <a:r>
              <a:rPr lang="en-US" dirty="0"/>
              <a:t>S</a:t>
            </a:r>
            <a:r>
              <a:rPr lang="en-US" dirty="0" smtClean="0"/>
              <a:t>calability </a:t>
            </a:r>
            <a:r>
              <a:rPr lang="en-US" dirty="0"/>
              <a:t>is the </a:t>
            </a:r>
            <a:r>
              <a:rPr lang="en-US" dirty="0" smtClean="0"/>
              <a:t>major issue not </a:t>
            </a:r>
            <a:r>
              <a:rPr lang="en-US" dirty="0"/>
              <a:t>interactivity</a:t>
            </a:r>
            <a:r>
              <a:rPr lang="en-US" dirty="0" smtClean="0"/>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66</a:t>
            </a:fld>
            <a:endParaRPr lang="en-US" sz="1000" b="0" dirty="0" smtClean="0">
              <a:latin typeface="Tahoma" charset="0"/>
            </a:endParaRPr>
          </a:p>
        </p:txBody>
      </p:sp>
    </p:spTree>
    <p:extLst>
      <p:ext uri="{BB962C8B-B14F-4D97-AF65-F5344CB8AC3E}">
        <p14:creationId xmlns:p14="http://schemas.microsoft.com/office/powerpoint/2010/main" val="2417818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664797"/>
          </a:xfrm>
        </p:spPr>
        <p:txBody>
          <a:bodyPr wrap="square" numCol="1" anchorCtr="0" compatLnSpc="1">
            <a:prstTxWarp prst="textNoShape">
              <a:avLst/>
            </a:prstTxWarp>
          </a:bodyPr>
          <a:lstStyle/>
          <a:p>
            <a:r>
              <a:rPr lang="en-US" b="1" dirty="0" err="1">
                <a:effectLst>
                  <a:outerShdw blurRad="38100" dist="38100" dir="2700000" algn="tl">
                    <a:srgbClr val="DDDDDD"/>
                  </a:outerShdw>
                </a:effectLst>
                <a:latin typeface="Arial" charset="0"/>
                <a:ea typeface="ＭＳ Ｐゴシック" charset="0"/>
              </a:rPr>
              <a:t>Hadoop</a:t>
            </a:r>
            <a:r>
              <a:rPr lang="en-US" b="1" dirty="0">
                <a:effectLst>
                  <a:outerShdw blurRad="38100" dist="38100" dir="2700000" algn="tl">
                    <a:srgbClr val="DDDDDD"/>
                  </a:outerShdw>
                </a:effectLst>
                <a:latin typeface="Arial" charset="0"/>
                <a:ea typeface="ＭＳ Ｐゴシック" charset="0"/>
              </a:rPr>
              <a:t> Architecture</a:t>
            </a:r>
          </a:p>
        </p:txBody>
      </p:sp>
      <p:sp>
        <p:nvSpPr>
          <p:cNvPr id="5124"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67</a:t>
            </a:fld>
            <a:endParaRPr lang="en-US">
              <a:latin typeface="Century Gothic" charset="0"/>
            </a:endParaRPr>
          </a:p>
        </p:txBody>
      </p:sp>
      <p:pic>
        <p:nvPicPr>
          <p:cNvPr id="3" name="Picture 2"/>
          <p:cNvPicPr>
            <a:picLocks noChangeAspect="1"/>
          </p:cNvPicPr>
          <p:nvPr/>
        </p:nvPicPr>
        <p:blipFill>
          <a:blip r:embed="rId3"/>
          <a:stretch>
            <a:fillRect/>
          </a:stretch>
        </p:blipFill>
        <p:spPr>
          <a:xfrm>
            <a:off x="222068" y="2198336"/>
            <a:ext cx="8699863" cy="2983360"/>
          </a:xfrm>
          <a:prstGeom prst="rect">
            <a:avLst/>
          </a:prstGeom>
        </p:spPr>
      </p:pic>
      <p:sp>
        <p:nvSpPr>
          <p:cNvPr id="4" name="TextBox 3"/>
          <p:cNvSpPr txBox="1"/>
          <p:nvPr/>
        </p:nvSpPr>
        <p:spPr>
          <a:xfrm>
            <a:off x="484715" y="5327306"/>
            <a:ext cx="8437216" cy="276999"/>
          </a:xfrm>
          <a:prstGeom prst="rect">
            <a:avLst/>
          </a:prstGeom>
          <a:noFill/>
        </p:spPr>
        <p:txBody>
          <a:bodyPr wrap="square" rtlCol="0">
            <a:spAutoFit/>
          </a:bodyPr>
          <a:lstStyle/>
          <a:p>
            <a:r>
              <a:rPr lang="en-US" sz="1200" dirty="0" smtClean="0"/>
              <a:t>Source: </a:t>
            </a:r>
            <a:r>
              <a:rPr lang="en-US" sz="1200" dirty="0"/>
              <a:t>http://radar.oreilly.com/2014/01/an-introduction-to-hadoop-2-0-understanding-the-new-data-operating-system.html</a:t>
            </a:r>
          </a:p>
        </p:txBody>
      </p:sp>
    </p:spTree>
    <p:extLst>
      <p:ext uri="{BB962C8B-B14F-4D97-AF65-F5344CB8AC3E}">
        <p14:creationId xmlns:p14="http://schemas.microsoft.com/office/powerpoint/2010/main" val="385578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777999"/>
            <a:ext cx="8686800" cy="4804833"/>
          </a:xfrm>
        </p:spPr>
        <p:txBody>
          <a:bodyPr>
            <a:normAutofit/>
          </a:bodyPr>
          <a:lstStyle/>
          <a:p>
            <a:r>
              <a:rPr lang="en-US" dirty="0" smtClean="0"/>
              <a:t>What is Spark</a:t>
            </a:r>
          </a:p>
          <a:p>
            <a:pPr lvl="1"/>
            <a:r>
              <a:rPr lang="en-US" dirty="0" smtClean="0"/>
              <a:t>An </a:t>
            </a:r>
            <a:r>
              <a:rPr lang="en-US" dirty="0"/>
              <a:t>open-source cluster computing framework originally developed in the </a:t>
            </a:r>
            <a:r>
              <a:rPr lang="en-US" dirty="0" err="1"/>
              <a:t>AMPLab</a:t>
            </a:r>
            <a:r>
              <a:rPr lang="en-US" dirty="0"/>
              <a:t> at UC </a:t>
            </a:r>
            <a:r>
              <a:rPr lang="en-US" dirty="0" smtClean="0"/>
              <a:t>Berkeley</a:t>
            </a:r>
          </a:p>
          <a:p>
            <a:pPr lvl="1"/>
            <a:r>
              <a:rPr lang="en-US" dirty="0"/>
              <a:t>The fundamental programming abstraction is </a:t>
            </a:r>
            <a:r>
              <a:rPr lang="en-US" dirty="0" smtClean="0"/>
              <a:t>Resilient </a:t>
            </a:r>
            <a:r>
              <a:rPr lang="en-US" dirty="0"/>
              <a:t>Distributed </a:t>
            </a:r>
            <a:r>
              <a:rPr lang="en-US" dirty="0" smtClean="0"/>
              <a:t>Datasets (RDD), which is </a:t>
            </a:r>
            <a:r>
              <a:rPr lang="en-US" dirty="0"/>
              <a:t>a logical collection of data partitioned across machines.</a:t>
            </a:r>
            <a:endParaRPr lang="en-US" dirty="0" smtClean="0"/>
          </a:p>
          <a:p>
            <a:pPr lvl="1"/>
            <a:r>
              <a:rPr lang="en-US" dirty="0" smtClean="0"/>
              <a:t>Run </a:t>
            </a:r>
            <a:r>
              <a:rPr lang="en-US" dirty="0"/>
              <a:t>programs up to 100x faster than Hadoop MapReduce in memory, or 10x faster on disk</a:t>
            </a:r>
            <a:r>
              <a:rPr lang="en-US" dirty="0" smtClean="0"/>
              <a:t>.</a:t>
            </a:r>
          </a:p>
          <a:p>
            <a:pPr lvl="1"/>
            <a:r>
              <a:rPr lang="en-US" dirty="0"/>
              <a:t>Ease of </a:t>
            </a:r>
            <a:r>
              <a:rPr lang="en-US" dirty="0" smtClean="0"/>
              <a:t>Use</a:t>
            </a:r>
          </a:p>
          <a:p>
            <a:pPr lvl="2"/>
            <a:r>
              <a:rPr lang="en-US" dirty="0" smtClean="0"/>
              <a:t>Write </a:t>
            </a:r>
            <a:r>
              <a:rPr lang="en-US" dirty="0"/>
              <a:t>applications quickly in Java, Scala, Python, R.</a:t>
            </a:r>
            <a:endParaRPr lang="en-US" dirty="0" smtClean="0"/>
          </a:p>
          <a:p>
            <a:pPr lvl="1"/>
            <a:r>
              <a:rPr lang="en-US" dirty="0"/>
              <a:t>Runs </a:t>
            </a:r>
            <a:r>
              <a:rPr lang="en-US" dirty="0" smtClean="0"/>
              <a:t>Everywhere</a:t>
            </a:r>
          </a:p>
          <a:p>
            <a:pPr lvl="2"/>
            <a:r>
              <a:rPr lang="en-US" dirty="0" smtClean="0"/>
              <a:t>Spark </a:t>
            </a:r>
            <a:r>
              <a:rPr lang="en-US" dirty="0"/>
              <a:t>runs on Hadoop, </a:t>
            </a:r>
            <a:r>
              <a:rPr lang="en-US" dirty="0" err="1"/>
              <a:t>Mesos</a:t>
            </a:r>
            <a:r>
              <a:rPr lang="en-US" dirty="0"/>
              <a:t>, standalone, or in the cloud. It can access diverse data sources including HDFS, Cassandra, HBase, and S3.</a:t>
            </a:r>
            <a:endParaRPr lang="en-US" dirty="0" smtClean="0"/>
          </a:p>
          <a:p>
            <a:r>
              <a:rPr lang="en-US" dirty="0" smtClean="0"/>
              <a:t>When to use Spark</a:t>
            </a:r>
          </a:p>
          <a:p>
            <a:pPr lvl="1"/>
            <a:r>
              <a:rPr lang="en-US" dirty="0" smtClean="0"/>
              <a:t>When the operations involves iterations, especially machine learning and data mining algorithms</a:t>
            </a:r>
          </a:p>
          <a:p>
            <a:pPr lvl="1"/>
            <a:r>
              <a:rPr lang="en-US" dirty="0" smtClean="0"/>
              <a:t>Repeatable/multiple queries on the same large dataset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68</a:t>
            </a:fld>
            <a:endParaRPr lang="en-US" sz="1000" b="0" dirty="0" smtClean="0">
              <a:latin typeface="Tahoma" charset="0"/>
            </a:endParaRPr>
          </a:p>
        </p:txBody>
      </p:sp>
      <p:sp>
        <p:nvSpPr>
          <p:cNvPr id="5" name="Title 1"/>
          <p:cNvSpPr txBox="1">
            <a:spLocks/>
          </p:cNvSpPr>
          <p:nvPr/>
        </p:nvSpPr>
        <p:spPr>
          <a:xfrm>
            <a:off x="467198" y="1101206"/>
            <a:ext cx="8336604" cy="66886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3600" kern="1200">
                <a:solidFill>
                  <a:schemeClr val="tx1"/>
                </a:solidFill>
                <a:effectLst>
                  <a:outerShdw blurRad="63500" dist="38100" dir="5400000" algn="t" rotWithShape="0">
                    <a:prstClr val="black">
                      <a:alpha val="25000"/>
                    </a:prstClr>
                  </a:outerShdw>
                </a:effectLst>
                <a:latin typeface="+mn-lt"/>
                <a:ea typeface="+mj-ea"/>
                <a:cs typeface="+mj-cs"/>
              </a:defRPr>
            </a:lvl1pPr>
          </a:lstStyle>
          <a:p>
            <a:r>
              <a:rPr lang="en-US" b="1" dirty="0" smtClean="0"/>
              <a:t>Distributed Computing using Spark</a:t>
            </a:r>
            <a:endParaRPr lang="en-US" b="1" dirty="0"/>
          </a:p>
        </p:txBody>
      </p:sp>
    </p:spTree>
    <p:extLst>
      <p:ext uri="{BB962C8B-B14F-4D97-AF65-F5344CB8AC3E}">
        <p14:creationId xmlns:p14="http://schemas.microsoft.com/office/powerpoint/2010/main" val="193649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664797"/>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Spark</a:t>
            </a:r>
            <a:endParaRPr lang="en-US" b="1" dirty="0">
              <a:effectLst>
                <a:outerShdw blurRad="38100" dist="38100" dir="2700000" algn="tl">
                  <a:srgbClr val="DDDDDD"/>
                </a:outerShdw>
              </a:effectLst>
              <a:latin typeface="Arial" charset="0"/>
              <a:ea typeface="ＭＳ Ｐゴシック" charset="0"/>
            </a:endParaRPr>
          </a:p>
        </p:txBody>
      </p:sp>
      <p:sp>
        <p:nvSpPr>
          <p:cNvPr id="5124"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69</a:t>
            </a:fld>
            <a:endParaRPr lang="en-US">
              <a:latin typeface="Century Gothic" charset="0"/>
            </a:endParaRPr>
          </a:p>
        </p:txBody>
      </p:sp>
      <p:sp>
        <p:nvSpPr>
          <p:cNvPr id="4" name="TextBox 3"/>
          <p:cNvSpPr txBox="1"/>
          <p:nvPr/>
        </p:nvSpPr>
        <p:spPr>
          <a:xfrm>
            <a:off x="484715" y="5327306"/>
            <a:ext cx="8437216" cy="276999"/>
          </a:xfrm>
          <a:prstGeom prst="rect">
            <a:avLst/>
          </a:prstGeom>
          <a:noFill/>
        </p:spPr>
        <p:txBody>
          <a:bodyPr wrap="square" rtlCol="0">
            <a:spAutoFit/>
          </a:bodyPr>
          <a:lstStyle/>
          <a:p>
            <a:pPr algn="ctr"/>
            <a:r>
              <a:rPr lang="en-US" sz="1200" dirty="0"/>
              <a:t>Source</a:t>
            </a:r>
            <a:r>
              <a:rPr lang="en-US" sz="1200" dirty="0" smtClean="0"/>
              <a:t>: http</a:t>
            </a:r>
            <a:r>
              <a:rPr lang="en-US" sz="1200" dirty="0"/>
              <a:t>://spark.apache.org/</a:t>
            </a:r>
          </a:p>
        </p:txBody>
      </p:sp>
      <p:pic>
        <p:nvPicPr>
          <p:cNvPr id="1026"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2034026"/>
            <a:ext cx="60293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9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Autofit/>
          </a:bodyPr>
          <a:lstStyle/>
          <a:p>
            <a:r>
              <a:rPr lang="en-US" sz="3000" b="1" dirty="0"/>
              <a:t>What does data look like? </a:t>
            </a:r>
            <a:endParaRPr lang="en-US" sz="3000" b="1" dirty="0"/>
          </a:p>
        </p:txBody>
      </p:sp>
      <p:pic>
        <p:nvPicPr>
          <p:cNvPr id="3" name="Picture 2"/>
          <p:cNvPicPr>
            <a:picLocks noChangeAspect="1"/>
          </p:cNvPicPr>
          <p:nvPr/>
        </p:nvPicPr>
        <p:blipFill rotWithShape="1">
          <a:blip r:embed="rId3"/>
          <a:srcRect l="2340" t="2855" r="-106" b="31981"/>
          <a:stretch/>
        </p:blipFill>
        <p:spPr>
          <a:xfrm>
            <a:off x="124537" y="1726381"/>
            <a:ext cx="8939719" cy="2887018"/>
          </a:xfrm>
          <a:prstGeom prst="rect">
            <a:avLst/>
          </a:prstGeom>
        </p:spPr>
      </p:pic>
    </p:spTree>
    <p:extLst>
      <p:ext uri="{BB962C8B-B14F-4D97-AF65-F5344CB8AC3E}">
        <p14:creationId xmlns:p14="http://schemas.microsoft.com/office/powerpoint/2010/main" val="20941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9770"/>
            <a:ext cx="8229600" cy="1046480"/>
          </a:xfrm>
        </p:spPr>
        <p:txBody>
          <a:bodyPr/>
          <a:lstStyle/>
          <a:p>
            <a:pPr>
              <a:lnSpc>
                <a:spcPct val="100000"/>
              </a:lnSpc>
            </a:pPr>
            <a:r>
              <a:rPr lang="en-US" sz="3000" b="1" dirty="0" smtClean="0"/>
              <a:t>Useful resources and links</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XSEDE training</a:t>
            </a:r>
          </a:p>
          <a:p>
            <a:pPr lvl="1"/>
            <a:r>
              <a:rPr lang="en-US" dirty="0">
                <a:hlinkClick r:id="rId3"/>
              </a:rPr>
              <a:t>https://portal.xsede.org/training/overview</a:t>
            </a:r>
            <a:endParaRPr lang="en-US" sz="4000" dirty="0"/>
          </a:p>
          <a:p>
            <a:pPr lvl="1"/>
            <a:r>
              <a:rPr lang="en-US" dirty="0">
                <a:hlinkClick r:id="rId4"/>
              </a:rPr>
              <a:t>https://www.xsede.org/web/xup/online-training</a:t>
            </a:r>
            <a:endParaRPr lang="en-US" sz="4000" dirty="0"/>
          </a:p>
          <a:p>
            <a:pPr lvl="1"/>
            <a:endParaRPr lang="en-US" dirty="0"/>
          </a:p>
          <a:p>
            <a:pPr marL="342900" lvl="1" indent="-342900">
              <a:buFont typeface="Arial" pitchFamily="34" charset="0"/>
              <a:buChar char="•"/>
            </a:pPr>
            <a:r>
              <a:rPr lang="en-US" sz="2400" dirty="0">
                <a:solidFill>
                  <a:schemeClr val="tx2">
                    <a:lumMod val="75000"/>
                  </a:schemeClr>
                </a:solidFill>
              </a:rPr>
              <a:t>Free Azure training March 18th, 2016</a:t>
            </a:r>
            <a:endParaRPr lang="en-US" sz="2400" dirty="0">
              <a:solidFill>
                <a:schemeClr val="tx2">
                  <a:lumMod val="75000"/>
                </a:schemeClr>
              </a:solidFill>
              <a:hlinkClick r:id="rId5"/>
            </a:endParaRPr>
          </a:p>
          <a:p>
            <a:pPr lvl="1"/>
            <a:r>
              <a:rPr lang="en-US" u="sng" dirty="0">
                <a:hlinkClick r:id="rId5"/>
              </a:rPr>
              <a:t>http://research.microsoft.com/en-US/events/azure4researchtraining-illinois2016/default.aspx</a:t>
            </a:r>
            <a:endParaRPr lang="en-US" dirty="0"/>
          </a:p>
          <a:p>
            <a:pPr lvl="1"/>
            <a:r>
              <a:rPr lang="en-US" b="1" dirty="0"/>
              <a:t>Date</a:t>
            </a:r>
            <a:r>
              <a:rPr lang="en-US" dirty="0"/>
              <a:t>: March 18, 2016</a:t>
            </a:r>
            <a:br>
              <a:rPr lang="en-US" dirty="0"/>
            </a:br>
            <a:r>
              <a:rPr lang="en-US" b="1" dirty="0"/>
              <a:t>Time</a:t>
            </a:r>
            <a:r>
              <a:rPr lang="en-US" dirty="0"/>
              <a:t>: 9:00 A.M. to 5:00 P.M. (check-in begins at 8:30 A.M.)</a:t>
            </a:r>
            <a:br>
              <a:rPr lang="en-US" dirty="0"/>
            </a:br>
            <a:r>
              <a:rPr lang="en-US" b="1" dirty="0"/>
              <a:t>Location</a:t>
            </a:r>
            <a:r>
              <a:rPr lang="en-US" dirty="0"/>
              <a:t>: University of Illinois</a:t>
            </a:r>
            <a:br>
              <a:rPr lang="en-US" dirty="0"/>
            </a:br>
            <a:r>
              <a:rPr lang="en-US" b="1" dirty="0"/>
              <a:t>Building/room</a:t>
            </a:r>
            <a:r>
              <a:rPr lang="en-US" dirty="0"/>
              <a:t>: 2405 Siebel Center</a:t>
            </a:r>
            <a:br>
              <a:rPr lang="en-US" dirty="0"/>
            </a:br>
            <a:r>
              <a:rPr lang="en-US" b="1" dirty="0"/>
              <a:t>Address</a:t>
            </a:r>
            <a:r>
              <a:rPr lang="en-US" dirty="0"/>
              <a:t>: 201 N Goodwin Ave, Urbana, Illinois 61807-2302</a:t>
            </a:r>
            <a:endParaRPr lang="en-US" sz="2800" dirty="0"/>
          </a:p>
          <a:p>
            <a:pPr lvl="1"/>
            <a:r>
              <a:rPr lang="en-US" dirty="0"/>
              <a:t>Lunch will be </a:t>
            </a:r>
            <a:r>
              <a:rPr lang="en-US" dirty="0" smtClean="0"/>
              <a:t>provided</a:t>
            </a:r>
            <a:endParaRPr lang="en-US" alt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70</a:t>
            </a:fld>
            <a:endParaRPr lang="en-US" sz="1000" b="0" dirty="0" smtClean="0">
              <a:latin typeface="Tahoma" charset="0"/>
            </a:endParaRPr>
          </a:p>
        </p:txBody>
      </p:sp>
    </p:spTree>
    <p:extLst>
      <p:ext uri="{BB962C8B-B14F-4D97-AF65-F5344CB8AC3E}">
        <p14:creationId xmlns:p14="http://schemas.microsoft.com/office/powerpoint/2010/main" val="9619833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cyberinfrastructure</a:t>
            </a:r>
          </a:p>
        </p:txBody>
      </p:sp>
      <p:sp>
        <p:nvSpPr>
          <p:cNvPr id="3" name="Content Placeholder 2"/>
          <p:cNvSpPr>
            <a:spLocks noGrp="1"/>
          </p:cNvSpPr>
          <p:nvPr>
            <p:ph idx="1"/>
          </p:nvPr>
        </p:nvSpPr>
        <p:spPr/>
        <p:txBody>
          <a:bodyPr>
            <a:normAutofit lnSpcReduction="10000"/>
          </a:bodyPr>
          <a:lstStyle/>
          <a:p>
            <a:pPr marL="0" indent="0">
              <a:buNone/>
            </a:pPr>
            <a:r>
              <a:rPr lang="en-US" dirty="0"/>
              <a:t>CyberGIS is Geographic </a:t>
            </a:r>
            <a:r>
              <a:rPr lang="en-US" dirty="0" smtClean="0"/>
              <a:t>Information Science </a:t>
            </a:r>
            <a:r>
              <a:rPr lang="en-US" dirty="0"/>
              <a:t>and </a:t>
            </a:r>
            <a:r>
              <a:rPr lang="en-US" dirty="0" smtClean="0"/>
              <a:t>Systems </a:t>
            </a:r>
            <a:r>
              <a:rPr lang="en-US" dirty="0"/>
              <a:t>based on advanced </a:t>
            </a:r>
            <a:r>
              <a:rPr lang="en-US" dirty="0" smtClean="0"/>
              <a:t>cyberinfrastructure.</a:t>
            </a:r>
          </a:p>
          <a:p>
            <a:pPr marL="0" indent="0">
              <a:buNone/>
            </a:pPr>
            <a:endParaRPr lang="en-US" dirty="0"/>
          </a:p>
          <a:p>
            <a:pPr marL="0" indent="0">
              <a:buNone/>
            </a:pPr>
            <a:r>
              <a:rPr lang="en-US" dirty="0" smtClean="0"/>
              <a:t>Cyberinfrastructure includes:</a:t>
            </a:r>
          </a:p>
          <a:p>
            <a:r>
              <a:rPr lang="en-US" dirty="0" smtClean="0"/>
              <a:t>(high performance) computing systems</a:t>
            </a:r>
          </a:p>
          <a:p>
            <a:r>
              <a:rPr lang="en-US" dirty="0" smtClean="0"/>
              <a:t>data </a:t>
            </a:r>
            <a:r>
              <a:rPr lang="en-US" dirty="0"/>
              <a:t>storage </a:t>
            </a:r>
            <a:r>
              <a:rPr lang="en-US" dirty="0" smtClean="0"/>
              <a:t>systems</a:t>
            </a:r>
          </a:p>
          <a:p>
            <a:r>
              <a:rPr lang="en-US" dirty="0" smtClean="0"/>
              <a:t>advanced instruments</a:t>
            </a:r>
          </a:p>
          <a:p>
            <a:r>
              <a:rPr lang="en-US" dirty="0" smtClean="0"/>
              <a:t>data repositories</a:t>
            </a:r>
          </a:p>
          <a:p>
            <a:r>
              <a:rPr lang="en-US" dirty="0" smtClean="0"/>
              <a:t>visualization environments</a:t>
            </a:r>
          </a:p>
          <a:p>
            <a:r>
              <a:rPr lang="en-US" dirty="0" smtClean="0"/>
              <a:t>people</a:t>
            </a:r>
          </a:p>
          <a:p>
            <a:r>
              <a:rPr lang="en-US" dirty="0" smtClean="0"/>
              <a:t>linked </a:t>
            </a:r>
            <a:r>
              <a:rPr lang="en-US" dirty="0"/>
              <a:t>by high speed networks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97D75A8D-8066-48CE-95F1-9584659BE988}" type="slidenum">
              <a:rPr lang="en-US" altLang="en-US" smtClean="0"/>
              <a:pPr/>
              <a:t>71</a:t>
            </a:fld>
            <a:endParaRPr lang="en-US" altLang="en-US"/>
          </a:p>
        </p:txBody>
      </p:sp>
    </p:spTree>
    <p:extLst>
      <p:ext uri="{BB962C8B-B14F-4D97-AF65-F5344CB8AC3E}">
        <p14:creationId xmlns:p14="http://schemas.microsoft.com/office/powerpoint/2010/main" val="153324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CyberInfrastructure Resources</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72</a:t>
            </a:fld>
            <a:endParaRPr lang="en-US" sz="1000" b="0" dirty="0" smtClean="0">
              <a:latin typeface="Tahoma" charset="0"/>
            </a:endParaRPr>
          </a:p>
        </p:txBody>
      </p:sp>
      <p:sp>
        <p:nvSpPr>
          <p:cNvPr id="29" name="TextBox 28"/>
          <p:cNvSpPr txBox="1"/>
          <p:nvPr/>
        </p:nvSpPr>
        <p:spPr>
          <a:xfrm>
            <a:off x="3897938" y="4739876"/>
            <a:ext cx="2380780" cy="307777"/>
          </a:xfrm>
          <a:prstGeom prst="rect">
            <a:avLst/>
          </a:prstGeom>
          <a:noFill/>
        </p:spPr>
        <p:txBody>
          <a:bodyPr wrap="none" rtlCol="0">
            <a:spAutoFit/>
          </a:bodyPr>
          <a:lstStyle/>
          <a:p>
            <a:pPr algn="ctr"/>
            <a:r>
              <a:rPr lang="en-US" sz="1400" dirty="0" smtClean="0"/>
              <a:t>NSF XSEDE: SDSC Comet</a:t>
            </a:r>
            <a:endParaRPr lang="en-US" sz="1400" dirty="0"/>
          </a:p>
        </p:txBody>
      </p:sp>
      <p:sp>
        <p:nvSpPr>
          <p:cNvPr id="30" name="Rectangle 29"/>
          <p:cNvSpPr/>
          <p:nvPr/>
        </p:nvSpPr>
        <p:spPr>
          <a:xfrm>
            <a:off x="4451006" y="4992673"/>
            <a:ext cx="1274644" cy="307777"/>
          </a:xfrm>
          <a:prstGeom prst="rect">
            <a:avLst/>
          </a:prstGeom>
        </p:spPr>
        <p:txBody>
          <a:bodyPr wrap="none">
            <a:spAutoFit/>
          </a:bodyPr>
          <a:lstStyle/>
          <a:p>
            <a:pPr algn="ctr"/>
            <a:r>
              <a:rPr lang="en-US" sz="1400" dirty="0" smtClean="0"/>
              <a:t>2,000 </a:t>
            </a:r>
            <a:r>
              <a:rPr lang="en-US" sz="1400" dirty="0" err="1"/>
              <a:t>TFlop</a:t>
            </a:r>
            <a:r>
              <a:rPr lang="en-US" sz="1400" dirty="0"/>
              <a:t>/s</a:t>
            </a:r>
          </a:p>
        </p:txBody>
      </p:sp>
      <p:pic>
        <p:nvPicPr>
          <p:cNvPr id="21" name="Picture 8" descr="http://cybergis.illinois.edu/assets/img/projects/img4.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5935" y="2522192"/>
            <a:ext cx="3031890" cy="2086266"/>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75012" y="4739876"/>
            <a:ext cx="2173737" cy="307777"/>
          </a:xfrm>
          <a:prstGeom prst="rect">
            <a:avLst/>
          </a:prstGeom>
          <a:noFill/>
        </p:spPr>
        <p:txBody>
          <a:bodyPr wrap="none" rtlCol="0">
            <a:spAutoFit/>
          </a:bodyPr>
          <a:lstStyle/>
          <a:p>
            <a:pPr algn="ctr"/>
            <a:r>
              <a:rPr lang="en-US" sz="1400" dirty="0" smtClean="0"/>
              <a:t>NSF Blue Waters @ UofI</a:t>
            </a:r>
            <a:endParaRPr lang="en-US" sz="1400" dirty="0"/>
          </a:p>
        </p:txBody>
      </p:sp>
      <p:sp>
        <p:nvSpPr>
          <p:cNvPr id="28" name="Rectangle 27"/>
          <p:cNvSpPr/>
          <p:nvPr/>
        </p:nvSpPr>
        <p:spPr>
          <a:xfrm>
            <a:off x="1374865" y="4992673"/>
            <a:ext cx="1374030" cy="307777"/>
          </a:xfrm>
          <a:prstGeom prst="rect">
            <a:avLst/>
          </a:prstGeom>
        </p:spPr>
        <p:txBody>
          <a:bodyPr wrap="none">
            <a:spAutoFit/>
          </a:bodyPr>
          <a:lstStyle/>
          <a:p>
            <a:pPr algn="ctr"/>
            <a:r>
              <a:rPr lang="en-US" sz="1400" dirty="0" smtClean="0"/>
              <a:t>13,300 </a:t>
            </a:r>
            <a:r>
              <a:rPr lang="en-US" sz="1400" dirty="0" err="1" smtClean="0"/>
              <a:t>TFlop</a:t>
            </a:r>
            <a:r>
              <a:rPr lang="en-US" sz="1400" dirty="0" smtClean="0"/>
              <a:t>/s</a:t>
            </a:r>
            <a:endParaRPr lang="en-US" sz="1400" dirty="0"/>
          </a:p>
        </p:txBody>
      </p:sp>
      <p:pic>
        <p:nvPicPr>
          <p:cNvPr id="23" name="Picture 10" descr="http://www.esrf.eu/files/live/sites/www/files/Infrastructure/Computing/NICE/Images/dell-poweredge-c800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0799" y="3171295"/>
            <a:ext cx="2047266" cy="1050135"/>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6650946" y="4772560"/>
            <a:ext cx="1846980" cy="307777"/>
          </a:xfrm>
          <a:prstGeom prst="rect">
            <a:avLst/>
          </a:prstGeom>
          <a:noFill/>
        </p:spPr>
        <p:txBody>
          <a:bodyPr wrap="none" rtlCol="0">
            <a:spAutoFit/>
          </a:bodyPr>
          <a:lstStyle/>
          <a:p>
            <a:pPr algn="ctr"/>
            <a:r>
              <a:rPr lang="en-US" sz="1400" dirty="0" smtClean="0"/>
              <a:t>UofI Campus Cluster</a:t>
            </a:r>
            <a:endParaRPr lang="en-US" sz="1400" dirty="0"/>
          </a:p>
        </p:txBody>
      </p:sp>
      <p:pic>
        <p:nvPicPr>
          <p:cNvPr id="1026" name="Picture 2" descr="http://www.sdsc.edu/assets/images/hpc_comet_body.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8404" y="2522192"/>
            <a:ext cx="2587298" cy="208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2543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CyberGIS ROGER</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73</a:t>
            </a:fld>
            <a:endParaRPr lang="en-US" sz="1000" b="0" dirty="0" smtClean="0">
              <a:latin typeface="Tahoma" charset="0"/>
            </a:endParaRPr>
          </a:p>
        </p:txBody>
      </p:sp>
      <p:sp>
        <p:nvSpPr>
          <p:cNvPr id="29" name="TextBox 28"/>
          <p:cNvSpPr txBox="1"/>
          <p:nvPr/>
        </p:nvSpPr>
        <p:spPr>
          <a:xfrm>
            <a:off x="2316270" y="5726731"/>
            <a:ext cx="4493538" cy="1384995"/>
          </a:xfrm>
          <a:prstGeom prst="rect">
            <a:avLst/>
          </a:prstGeom>
          <a:noFill/>
        </p:spPr>
        <p:txBody>
          <a:bodyPr wrap="none" rtlCol="0">
            <a:spAutoFit/>
          </a:bodyPr>
          <a:lstStyle/>
          <a:p>
            <a:pPr algn="ctr"/>
            <a:r>
              <a:rPr lang="en-US" sz="1400" b="1" dirty="0" smtClean="0"/>
              <a:t>CyberGIS ROGER</a:t>
            </a:r>
          </a:p>
          <a:p>
            <a:pPr algn="ctr"/>
            <a:r>
              <a:rPr lang="en-US" sz="1400" dirty="0" smtClean="0"/>
              <a:t>Resourcing Open Geospatial Education and Research</a:t>
            </a:r>
          </a:p>
          <a:p>
            <a:pPr algn="ctr"/>
            <a:r>
              <a:rPr lang="en-US" sz="1400" dirty="0" smtClean="0">
                <a:hlinkClick r:id="rId3"/>
              </a:rPr>
              <a:t>After Roger Tomlinson</a:t>
            </a:r>
            <a:endParaRPr lang="en-US" sz="1400" dirty="0" smtClean="0"/>
          </a:p>
          <a:p>
            <a:pPr algn="ctr"/>
            <a:r>
              <a:rPr lang="en-US" sz="1400" dirty="0" smtClean="0">
                <a:hlinkClick r:id="rId4"/>
              </a:rPr>
              <a:t>goo.gl/8MpYC9</a:t>
            </a:r>
            <a:endParaRPr lang="en-US" sz="1400" dirty="0" smtClean="0"/>
          </a:p>
          <a:p>
            <a:pPr algn="ctr"/>
            <a:r>
              <a:rPr lang="en-US" sz="1400" dirty="0" smtClean="0"/>
              <a:t>~</a:t>
            </a:r>
            <a:r>
              <a:rPr lang="en-US" sz="1400" dirty="0"/>
              <a:t>60 </a:t>
            </a:r>
            <a:r>
              <a:rPr lang="en-US" sz="1400" dirty="0" err="1"/>
              <a:t>TFlop</a:t>
            </a:r>
            <a:r>
              <a:rPr lang="en-US" sz="1400" dirty="0"/>
              <a:t>/s</a:t>
            </a:r>
          </a:p>
          <a:p>
            <a:pPr algn="ctr"/>
            <a:endParaRPr lang="en-US" sz="1400" dirty="0"/>
          </a:p>
        </p:txBody>
      </p:sp>
      <p:pic>
        <p:nvPicPr>
          <p:cNvPr id="5" name="Picture 4"/>
          <p:cNvPicPr>
            <a:picLocks noChangeAspect="1"/>
          </p:cNvPicPr>
          <p:nvPr/>
        </p:nvPicPr>
        <p:blipFill rotWithShape="1">
          <a:blip r:embed="rId5" cstate="screen">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a:ext>
            </a:extLst>
          </a:blip>
          <a:srcRect/>
          <a:stretch/>
        </p:blipFill>
        <p:spPr>
          <a:xfrm>
            <a:off x="779929" y="1623351"/>
            <a:ext cx="7703671" cy="4085604"/>
          </a:xfrm>
          <a:prstGeom prst="rect">
            <a:avLst/>
          </a:prstGeom>
        </p:spPr>
      </p:pic>
    </p:spTree>
    <p:extLst>
      <p:ext uri="{BB962C8B-B14F-4D97-AF65-F5344CB8AC3E}">
        <p14:creationId xmlns:p14="http://schemas.microsoft.com/office/powerpoint/2010/main" val="3573207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ROGER?</a:t>
            </a:r>
          </a:p>
        </p:txBody>
      </p:sp>
      <p:sp>
        <p:nvSpPr>
          <p:cNvPr id="3" name="Content Placeholder 2"/>
          <p:cNvSpPr>
            <a:spLocks noGrp="1"/>
          </p:cNvSpPr>
          <p:nvPr>
            <p:ph idx="1"/>
          </p:nvPr>
        </p:nvSpPr>
        <p:spPr>
          <a:xfrm>
            <a:off x="457200" y="1777621"/>
            <a:ext cx="8229600" cy="4525963"/>
          </a:xfrm>
        </p:spPr>
        <p:txBody>
          <a:bodyPr/>
          <a:lstStyle/>
          <a:p>
            <a:r>
              <a:rPr lang="en-US" dirty="0" smtClean="0"/>
              <a:t>Both a research project and a research resource</a:t>
            </a:r>
          </a:p>
          <a:p>
            <a:r>
              <a:rPr lang="en-US" dirty="0" smtClean="0"/>
              <a:t>Configured to best support geospatial data, with emphases on local memory and shared storage size and speed</a:t>
            </a:r>
          </a:p>
          <a:p>
            <a:r>
              <a:rPr lang="en-US" dirty="0" smtClean="0"/>
              <a:t>Supports multiple paradigms: traditional batch HPC, Hadoop, and Cloud (OpenStack).</a:t>
            </a:r>
          </a:p>
          <a:p>
            <a:r>
              <a:rPr lang="en-US" dirty="0" smtClean="0"/>
              <a:t>Integrate the three paradigms and leverage their strengths </a:t>
            </a:r>
          </a:p>
          <a:p>
            <a:r>
              <a:rPr lang="en-US" dirty="0"/>
              <a:t>Inform the design of future geospatial supercomputers</a:t>
            </a:r>
          </a:p>
          <a:p>
            <a:endParaRPr lang="en-US" dirty="0"/>
          </a:p>
        </p:txBody>
      </p:sp>
    </p:spTree>
    <p:extLst>
      <p:ext uri="{BB962C8B-B14F-4D97-AF65-F5344CB8AC3E}">
        <p14:creationId xmlns:p14="http://schemas.microsoft.com/office/powerpoint/2010/main" val="2694435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ROGER</a:t>
            </a:r>
            <a:r>
              <a:rPr lang="en-US" dirty="0" smtClean="0"/>
              <a:t>: Overview</a:t>
            </a:r>
            <a:endParaRPr lang="en-US" dirty="0"/>
          </a:p>
        </p:txBody>
      </p:sp>
      <p:sp>
        <p:nvSpPr>
          <p:cNvPr id="5" name="Content Placeholder 4"/>
          <p:cNvSpPr>
            <a:spLocks noGrp="1"/>
          </p:cNvSpPr>
          <p:nvPr>
            <p:ph sz="half" idx="2"/>
          </p:nvPr>
        </p:nvSpPr>
        <p:spPr/>
        <p:txBody>
          <a:bodyPr/>
          <a:lstStyle/>
          <a:p>
            <a:r>
              <a:rPr lang="en-US" altLang="en-US" dirty="0">
                <a:solidFill>
                  <a:schemeClr val="tx1"/>
                </a:solidFill>
                <a:ea typeface="ＭＳ Ｐゴシック" panose="020B0600070205080204" pitchFamily="34" charset="-128"/>
              </a:rPr>
              <a:t>Provides the CyberGIS </a:t>
            </a:r>
            <a:r>
              <a:rPr lang="en-US" altLang="en-US" dirty="0" smtClean="0">
                <a:solidFill>
                  <a:schemeClr val="tx1"/>
                </a:solidFill>
                <a:ea typeface="ＭＳ Ｐゴシック" panose="020B0600070205080204" pitchFamily="34" charset="-128"/>
              </a:rPr>
              <a:t>Center with </a:t>
            </a:r>
            <a:r>
              <a:rPr lang="en-US" altLang="en-US" dirty="0">
                <a:solidFill>
                  <a:schemeClr val="tx1"/>
                </a:solidFill>
                <a:ea typeface="ＭＳ Ｐゴシック" panose="020B0600070205080204" pitchFamily="34" charset="-128"/>
              </a:rPr>
              <a:t>HPC, Hadoop and OpenStack functionality all on one system</a:t>
            </a:r>
          </a:p>
          <a:p>
            <a:r>
              <a:rPr lang="en-US" altLang="en-US" dirty="0">
                <a:solidFill>
                  <a:schemeClr val="tx1"/>
                </a:solidFill>
                <a:ea typeface="ＭＳ Ｐゴシック" panose="020B0600070205080204" pitchFamily="34" charset="-128"/>
              </a:rPr>
              <a:t>Managed by Systems Group</a:t>
            </a:r>
          </a:p>
          <a:p>
            <a:pPr marL="342883" lvl="1" indent="0">
              <a:buNone/>
            </a:pPr>
            <a:r>
              <a:rPr lang="en-US" altLang="en-US" dirty="0">
                <a:solidFill>
                  <a:schemeClr val="tx1"/>
                </a:solidFill>
                <a:ea typeface="ＭＳ Ｐゴシック" panose="020B0600070205080204" pitchFamily="34" charset="-128"/>
              </a:rPr>
              <a:t>With support from our storage, network, security and services groups</a:t>
            </a:r>
          </a:p>
          <a:p>
            <a:pPr marL="0" indent="0" algn="ctr">
              <a:spcBef>
                <a:spcPts val="1350"/>
              </a:spcBef>
              <a:spcAft>
                <a:spcPts val="1350"/>
              </a:spcAft>
              <a:buNone/>
            </a:pPr>
            <a:endParaRPr lang="en-US" dirty="0">
              <a:solidFill>
                <a:schemeClr val="tx1"/>
              </a:solidFill>
              <a:latin typeface="Calibri" panose="020F0502020204030204" pitchFamily="34" charset="0"/>
            </a:endParaRPr>
          </a:p>
          <a:p>
            <a:pPr>
              <a:spcBef>
                <a:spcPts val="0"/>
              </a:spcBef>
              <a:spcAft>
                <a:spcPts val="450"/>
              </a:spcAft>
            </a:pPr>
            <a:endParaRPr lang="en-US" sz="1800" dirty="0">
              <a:solidFill>
                <a:schemeClr val="tx1"/>
              </a:solidFill>
              <a:latin typeface="Calibri" panose="020F0502020204030204" pitchFamily="34" charset="0"/>
            </a:endParaRPr>
          </a:p>
          <a:p>
            <a:pPr>
              <a:spcBef>
                <a:spcPts val="0"/>
              </a:spcBef>
              <a:spcAft>
                <a:spcPts val="450"/>
              </a:spcAft>
            </a:pPr>
            <a:endParaRPr lang="en-US" sz="1200" dirty="0">
              <a:solidFill>
                <a:schemeClr val="tx1"/>
              </a:solidFill>
              <a:latin typeface="Calibri" panose="020F0502020204030204" pitchFamily="34" charset="0"/>
            </a:endParaRPr>
          </a:p>
          <a:p>
            <a:pPr marL="257168" lvl="1" indent="-257168">
              <a:spcBef>
                <a:spcPts val="0"/>
              </a:spcBef>
              <a:spcAft>
                <a:spcPts val="450"/>
              </a:spcAft>
            </a:pPr>
            <a:endParaRPr lang="en-US" dirty="0">
              <a:solidFill>
                <a:schemeClr val="tx1"/>
              </a:solidFill>
              <a:latin typeface="Calibri" panose="020F0502020204030204" pitchFamily="34" charset="0"/>
            </a:endParaRP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650" y="2226469"/>
            <a:ext cx="3840480" cy="2553920"/>
          </a:xfrm>
          <a:prstGeom prst="rect">
            <a:avLst/>
          </a:prstGeom>
        </p:spPr>
      </p:pic>
    </p:spTree>
    <p:extLst>
      <p:ext uri="{BB962C8B-B14F-4D97-AF65-F5344CB8AC3E}">
        <p14:creationId xmlns:p14="http://schemas.microsoft.com/office/powerpoint/2010/main" val="35746926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ROGER: File system</a:t>
            </a:r>
            <a:endParaRPr lang="en-US" sz="3000" b="1" dirty="0"/>
          </a:p>
        </p:txBody>
      </p:sp>
      <p:sp>
        <p:nvSpPr>
          <p:cNvPr id="3" name="Content Placeholder 2"/>
          <p:cNvSpPr>
            <a:spLocks noGrp="1"/>
          </p:cNvSpPr>
          <p:nvPr>
            <p:ph idx="1"/>
          </p:nvPr>
        </p:nvSpPr>
        <p:spPr>
          <a:xfrm>
            <a:off x="628650" y="2226469"/>
            <a:ext cx="7427085" cy="3263504"/>
          </a:xfrm>
        </p:spPr>
        <p:txBody>
          <a:bodyPr/>
          <a:lstStyle/>
          <a:p>
            <a:r>
              <a:rPr lang="en-US" dirty="0"/>
              <a:t>IBM General Parallel File System (GPFS)</a:t>
            </a:r>
            <a:endParaRPr lang="en-US" dirty="0" smtClean="0"/>
          </a:p>
          <a:p>
            <a:r>
              <a:rPr lang="en-US" dirty="0" smtClean="0"/>
              <a:t>Parallel file system means all of the nodes get fast access to hard drive storage.</a:t>
            </a:r>
          </a:p>
          <a:p>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99415" y="3200502"/>
            <a:ext cx="3835689" cy="25502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7778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92" y="873760"/>
            <a:ext cx="8229600" cy="878840"/>
          </a:xfrm>
        </p:spPr>
        <p:txBody>
          <a:bodyPr/>
          <a:lstStyle/>
          <a:p>
            <a:r>
              <a:rPr lang="en-US" sz="3000" b="1" dirty="0" smtClean="0"/>
              <a:t>ROGER for this class</a:t>
            </a:r>
            <a:endParaRPr lang="en-US" sz="3000" b="1" dirty="0"/>
          </a:p>
        </p:txBody>
      </p:sp>
      <p:sp>
        <p:nvSpPr>
          <p:cNvPr id="3" name="Content Placeholder 2"/>
          <p:cNvSpPr>
            <a:spLocks noGrp="1"/>
          </p:cNvSpPr>
          <p:nvPr>
            <p:ph idx="1"/>
          </p:nvPr>
        </p:nvSpPr>
        <p:spPr>
          <a:xfrm>
            <a:off x="628650" y="2226469"/>
            <a:ext cx="7427085" cy="3263504"/>
          </a:xfrm>
        </p:spPr>
        <p:txBody>
          <a:bodyPr>
            <a:normAutofit/>
          </a:bodyPr>
          <a:lstStyle/>
          <a:p>
            <a:r>
              <a:rPr lang="en-US" dirty="0" smtClean="0"/>
              <a:t>ROGER </a:t>
            </a:r>
            <a:r>
              <a:rPr lang="en-US" dirty="0" smtClean="0"/>
              <a:t>accounts for every student in this class</a:t>
            </a:r>
          </a:p>
          <a:p>
            <a:r>
              <a:rPr lang="en-US" dirty="0" smtClean="0"/>
              <a:t>Interact with various components in ROGER</a:t>
            </a:r>
          </a:p>
          <a:p>
            <a:pPr lvl="1"/>
            <a:r>
              <a:rPr lang="en-US" dirty="0" smtClean="0"/>
              <a:t>Job submission</a:t>
            </a:r>
          </a:p>
          <a:p>
            <a:pPr lvl="1"/>
            <a:r>
              <a:rPr lang="en-US" dirty="0" smtClean="0"/>
              <a:t>Handling and processing massive data with Hadoop, Spark, R, and Python, etc.</a:t>
            </a:r>
          </a:p>
          <a:p>
            <a:pPr lvl="1"/>
            <a:r>
              <a:rPr lang="en-US" dirty="0" smtClean="0"/>
              <a:t>Getting to know OpenStack</a:t>
            </a:r>
          </a:p>
          <a:p>
            <a:pPr lvl="1"/>
            <a:r>
              <a:rPr lang="en-US" dirty="0" smtClean="0"/>
              <a:t>Working with Geospatial libraries</a:t>
            </a:r>
          </a:p>
          <a:p>
            <a:pPr marL="457200" lvl="1"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6999004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4270"/>
            <a:ext cx="8229600" cy="808430"/>
          </a:xfrm>
        </p:spPr>
        <p:txBody>
          <a:bodyPr/>
          <a:lstStyle/>
          <a:p>
            <a:r>
              <a:rPr lang="en-US" sz="3000" b="1" dirty="0" smtClean="0"/>
              <a:t>Discussion on ROGER Resources</a:t>
            </a:r>
            <a:endParaRPr lang="en-US" sz="3000" b="1" dirty="0"/>
          </a:p>
        </p:txBody>
      </p:sp>
      <p:sp>
        <p:nvSpPr>
          <p:cNvPr id="3" name="Content Placeholder 2"/>
          <p:cNvSpPr>
            <a:spLocks noGrp="1"/>
          </p:cNvSpPr>
          <p:nvPr>
            <p:ph idx="1"/>
          </p:nvPr>
        </p:nvSpPr>
        <p:spPr>
          <a:xfrm>
            <a:off x="628650" y="2226469"/>
            <a:ext cx="7427085" cy="3263504"/>
          </a:xfrm>
        </p:spPr>
        <p:txBody>
          <a:bodyPr>
            <a:normAutofit/>
          </a:bodyPr>
          <a:lstStyle/>
          <a:p>
            <a:pPr marL="457200" lvl="1" indent="0">
              <a:buNone/>
            </a:pPr>
            <a:endParaRPr lang="en-US" dirty="0" smtClean="0"/>
          </a:p>
          <a:p>
            <a:endParaRPr lang="en-US" dirty="0" smtClean="0"/>
          </a:p>
          <a:p>
            <a:endParaRPr lang="en-US" dirty="0"/>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512888"/>
            <a:ext cx="2561272" cy="2561272"/>
          </a:xfrm>
          <a:prstGeom prst="rect">
            <a:avLst/>
          </a:prstGeom>
        </p:spPr>
      </p:pic>
      <p:pic>
        <p:nvPicPr>
          <p:cNvPr id="5" name="Picture 4" descr="http://www.lvlsvn.com/sites/default/files/styles/post_image/public/Untitled-1.png?itok=Tv_0WA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372" y="1902246"/>
            <a:ext cx="3148370" cy="1527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306" y="3133996"/>
            <a:ext cx="3472871" cy="18441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stratio.com/datavis/kbase/wp-content/uploads/2015/02/mongodb-logo-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59630"/>
            <a:ext cx="2729865" cy="840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andas.pydata.org/_static/pandas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417" y="5066651"/>
            <a:ext cx="3677920" cy="747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rhrv.r-forge.r-project.org/css/images/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3554" y="5162181"/>
            <a:ext cx="1257626" cy="95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7217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Register to ROGER</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pPr marL="457200" indent="-457200">
              <a:buFont typeface="+mj-lt"/>
              <a:buAutoNum type="arabicPeriod"/>
            </a:pPr>
            <a:r>
              <a:rPr lang="en-US" dirty="0" smtClean="0"/>
              <a:t>Provide your </a:t>
            </a:r>
            <a:r>
              <a:rPr lang="en-US" dirty="0" err="1" smtClean="0"/>
              <a:t>netID</a:t>
            </a:r>
            <a:r>
              <a:rPr lang="en-US" dirty="0" smtClean="0"/>
              <a:t> to the Google Doc:</a:t>
            </a:r>
          </a:p>
          <a:p>
            <a:pPr marL="0" indent="0">
              <a:buNone/>
            </a:pPr>
            <a:r>
              <a:rPr lang="en-US" dirty="0">
                <a:hlinkClick r:id="rId3"/>
              </a:rPr>
              <a:t>https://</a:t>
            </a:r>
            <a:r>
              <a:rPr lang="en-US" dirty="0" smtClean="0">
                <a:hlinkClick r:id="rId3"/>
              </a:rPr>
              <a:t>docs.google.com/spreadsheets/d/1zWkT6RnUiwvcYzEBIKCNHUIZFx0G-dJLBb_mml7r7Ys/edit?usp=sharing</a:t>
            </a:r>
            <a:endParaRPr lang="en-US" dirty="0" smtClean="0"/>
          </a:p>
          <a:p>
            <a:pPr marL="0" indent="0">
              <a:buNone/>
            </a:pPr>
            <a:r>
              <a:rPr lang="en-US" dirty="0" smtClean="0"/>
              <a:t>2. After the lecture, the above document will not be accessible (for privacy concerns)</a:t>
            </a:r>
          </a:p>
          <a:p>
            <a:pPr marL="0" indent="0">
              <a:buNone/>
            </a:pPr>
            <a:r>
              <a:rPr lang="en-US" dirty="0" smtClean="0"/>
              <a:t> </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79</a:t>
            </a:fld>
            <a:endParaRPr lang="en-US" sz="1000" b="0" dirty="0" smtClean="0">
              <a:latin typeface="Tahoma" charset="0"/>
            </a:endParaRPr>
          </a:p>
        </p:txBody>
      </p:sp>
    </p:spTree>
    <p:extLst>
      <p:ext uri="{BB962C8B-B14F-4D97-AF65-F5344CB8AC3E}">
        <p14:creationId xmlns:p14="http://schemas.microsoft.com/office/powerpoint/2010/main" val="655057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Geospatial Big Data: New York Taxi Data</a:t>
            </a:r>
            <a:endParaRPr lang="en-US" sz="3000" b="1" dirty="0"/>
          </a:p>
        </p:txBody>
      </p:sp>
      <p:sp>
        <p:nvSpPr>
          <p:cNvPr id="3" name="Text Placeholder 2"/>
          <p:cNvSpPr>
            <a:spLocks noGrp="1"/>
          </p:cNvSpPr>
          <p:nvPr>
            <p:ph type="body" sz="quarter" idx="10"/>
          </p:nvPr>
        </p:nvSpPr>
        <p:spPr>
          <a:xfrm>
            <a:off x="381000" y="1775636"/>
            <a:ext cx="8382000" cy="5082364"/>
          </a:xfrm>
        </p:spPr>
        <p:txBody>
          <a:bodyPr>
            <a:normAutofit/>
          </a:bodyPr>
          <a:lstStyle/>
          <a:p>
            <a:r>
              <a:rPr lang="en-US" dirty="0"/>
              <a:t>Each </a:t>
            </a:r>
            <a:r>
              <a:rPr lang="en-US" dirty="0" smtClean="0"/>
              <a:t>file </a:t>
            </a:r>
            <a:r>
              <a:rPr lang="en-US" dirty="0"/>
              <a:t>contains chunks of data in csv format, ranging from ~1.5 to ~2.5 GB in size</a:t>
            </a:r>
          </a:p>
          <a:p>
            <a:r>
              <a:rPr lang="en-US" dirty="0" smtClean="0"/>
              <a:t>Each </a:t>
            </a:r>
            <a:r>
              <a:rPr lang="en-US" dirty="0"/>
              <a:t>file has about 14 million </a:t>
            </a:r>
            <a:r>
              <a:rPr lang="en-US" dirty="0" smtClean="0"/>
              <a:t>rows</a:t>
            </a:r>
          </a:p>
          <a:p>
            <a:r>
              <a:rPr lang="en-US" dirty="0" smtClean="0"/>
              <a:t>What would you do?</a:t>
            </a:r>
          </a:p>
          <a:p>
            <a:pPr lvl="1"/>
            <a:r>
              <a:rPr lang="en-US" sz="2000" dirty="0" smtClean="0"/>
              <a:t>If we want to know the location information for each pick up geographical coordinates?</a:t>
            </a:r>
          </a:p>
          <a:p>
            <a:pPr lvl="1"/>
            <a:r>
              <a:rPr lang="en-US" sz="2000" dirty="0" smtClean="0"/>
              <a:t>If you want to determine the busiest road/street when taxi passes by</a:t>
            </a:r>
          </a:p>
          <a:p>
            <a:pPr lvl="1"/>
            <a:r>
              <a:rPr lang="en-US" sz="2000" dirty="0" smtClean="0"/>
              <a:t>Where is the most dense pick-up/drop-off areas?</a:t>
            </a:r>
          </a:p>
          <a:p>
            <a:pPr lvl="1"/>
            <a:r>
              <a:rPr lang="en-US" sz="2000" dirty="0" smtClean="0"/>
              <a:t>…</a:t>
            </a:r>
          </a:p>
          <a:p>
            <a:pPr marL="457200" lvl="1" indent="0">
              <a:buNone/>
            </a:pPr>
            <a:r>
              <a:rPr lang="en-US" sz="2000" dirty="0" smtClean="0"/>
              <a:t> </a:t>
            </a:r>
          </a:p>
          <a:p>
            <a:endParaRPr lang="en-US" dirty="0"/>
          </a:p>
        </p:txBody>
      </p:sp>
    </p:spTree>
    <p:extLst>
      <p:ext uri="{BB962C8B-B14F-4D97-AF65-F5344CB8AC3E}">
        <p14:creationId xmlns:p14="http://schemas.microsoft.com/office/powerpoint/2010/main" val="212636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Reference</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pPr lvl="1">
              <a:spcAft>
                <a:spcPts val="1200"/>
              </a:spcAft>
            </a:pPr>
            <a:r>
              <a:rPr lang="en-US" dirty="0"/>
              <a:t>Liu, F., Tong, J., Mao, J., Bohn, R., Messina, J., Badger, L., &amp; Leaf, D. (2011). NIST cloud computing reference architecture. NIST special publication, 500, 292.</a:t>
            </a:r>
          </a:p>
          <a:p>
            <a:pPr lvl="1">
              <a:spcAft>
                <a:spcPts val="1200"/>
              </a:spcAft>
            </a:pPr>
            <a:r>
              <a:rPr lang="en-US" dirty="0"/>
              <a:t>Yang, C., </a:t>
            </a:r>
            <a:r>
              <a:rPr lang="en-US" dirty="0" err="1"/>
              <a:t>Raskin</a:t>
            </a:r>
            <a:r>
              <a:rPr lang="en-US" dirty="0"/>
              <a:t>, R., Goodchild, M., &amp; </a:t>
            </a:r>
            <a:r>
              <a:rPr lang="en-US" dirty="0" err="1"/>
              <a:t>Gahegan</a:t>
            </a:r>
            <a:r>
              <a:rPr lang="en-US" dirty="0"/>
              <a:t>, M. (2010). Geospatial cyberinfrastructure: past, present and future. </a:t>
            </a:r>
            <a:r>
              <a:rPr lang="en-US" i="1" dirty="0"/>
              <a:t>Computers, Environment and Urban Systems</a:t>
            </a:r>
            <a:r>
              <a:rPr lang="en-US" dirty="0"/>
              <a:t>, </a:t>
            </a:r>
            <a:r>
              <a:rPr lang="en-US" i="1" dirty="0"/>
              <a:t>34</a:t>
            </a:r>
            <a:r>
              <a:rPr lang="en-US" dirty="0"/>
              <a:t>(4), 264-277</a:t>
            </a:r>
            <a:r>
              <a:rPr lang="en-US" dirty="0" smtClean="0"/>
              <a:t>.</a:t>
            </a:r>
          </a:p>
          <a:p>
            <a:pPr lvl="1">
              <a:spcAft>
                <a:spcPts val="1200"/>
              </a:spcAft>
            </a:pPr>
            <a:r>
              <a:rPr lang="en-US" sz="2000" dirty="0" smtClean="0"/>
              <a:t>Some slides were derived from CyberGIS Fellows:</a:t>
            </a:r>
          </a:p>
          <a:p>
            <a:pPr lvl="2">
              <a:spcAft>
                <a:spcPts val="1200"/>
              </a:spcAft>
            </a:pPr>
            <a:r>
              <a:rPr lang="en-US" sz="2000" dirty="0" err="1" smtClean="0"/>
              <a:t>Jie</a:t>
            </a:r>
            <a:r>
              <a:rPr lang="en-US" sz="2000" dirty="0" smtClean="0"/>
              <a:t> Tian Clark University </a:t>
            </a:r>
          </a:p>
          <a:p>
            <a:pPr lvl="2">
              <a:spcAft>
                <a:spcPts val="1200"/>
              </a:spcAft>
            </a:pPr>
            <a:r>
              <a:rPr lang="en-US" sz="2000" dirty="0" err="1" smtClean="0"/>
              <a:t>Wenwen</a:t>
            </a:r>
            <a:r>
              <a:rPr lang="en-US" sz="2000" dirty="0" smtClean="0"/>
              <a:t> Li, Arizona State </a:t>
            </a:r>
            <a:r>
              <a:rPr lang="en-US" sz="2000" dirty="0" smtClean="0"/>
              <a:t>University</a:t>
            </a:r>
          </a:p>
          <a:p>
            <a:pPr lvl="2">
              <a:spcAft>
                <a:spcPts val="1200"/>
              </a:spcAft>
            </a:pPr>
            <a:r>
              <a:rPr lang="en-US" sz="2000" dirty="0"/>
              <a:t>Yi </a:t>
            </a:r>
            <a:r>
              <a:rPr lang="en-US" sz="2000" dirty="0" err="1"/>
              <a:t>Qiang</a:t>
            </a:r>
            <a:r>
              <a:rPr lang="en-US" sz="2000" dirty="0"/>
              <a:t> and Nina Lam, Louisiana State University</a:t>
            </a:r>
            <a:endParaRPr lang="en-US" sz="2000" dirty="0" smtClean="0"/>
          </a:p>
          <a:p>
            <a:pPr lvl="2">
              <a:spcAft>
                <a:spcPts val="1200"/>
              </a:spcAft>
            </a:pPr>
            <a:endParaRPr lang="en-US" sz="2000" dirty="0" smtClean="0"/>
          </a:p>
          <a:p>
            <a:pPr lvl="2">
              <a:spcAft>
                <a:spcPts val="1200"/>
              </a:spcAft>
            </a:pPr>
            <a:endParaRPr lang="en-US" sz="2000" dirty="0" smtClean="0"/>
          </a:p>
          <a:p>
            <a:endParaRPr lang="en-US" sz="2000" dirty="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80</a:t>
            </a:fld>
            <a:endParaRPr lang="en-US" sz="1000" b="0" dirty="0" smtClean="0">
              <a:latin typeface="Tahoma" charset="0"/>
            </a:endParaRPr>
          </a:p>
        </p:txBody>
      </p:sp>
    </p:spTree>
    <p:extLst>
      <p:ext uri="{BB962C8B-B14F-4D97-AF65-F5344CB8AC3E}">
        <p14:creationId xmlns:p14="http://schemas.microsoft.com/office/powerpoint/2010/main" val="2824556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441"/>
            <a:ext cx="8229600" cy="655205"/>
          </a:xfrm>
        </p:spPr>
        <p:txBody>
          <a:bodyPr/>
          <a:lstStyle/>
          <a:p>
            <a:pPr>
              <a:lnSpc>
                <a:spcPct val="100000"/>
              </a:lnSpc>
            </a:pPr>
            <a:r>
              <a:rPr lang="en-US" sz="3000" b="1" dirty="0" smtClean="0"/>
              <a:t>Computing Platforms</a:t>
            </a:r>
            <a:endParaRPr lang="en-US" sz="3000" b="1" dirty="0"/>
          </a:p>
        </p:txBody>
      </p:sp>
      <p:sp>
        <p:nvSpPr>
          <p:cNvPr id="3" name="Content Placeholder 2"/>
          <p:cNvSpPr>
            <a:spLocks noGrp="1"/>
          </p:cNvSpPr>
          <p:nvPr>
            <p:ph idx="1"/>
          </p:nvPr>
        </p:nvSpPr>
        <p:spPr>
          <a:xfrm>
            <a:off x="457200" y="1746250"/>
            <a:ext cx="8229600" cy="4593167"/>
          </a:xfrm>
        </p:spPr>
        <p:txBody>
          <a:bodyPr>
            <a:normAutofit/>
          </a:bodyPr>
          <a:lstStyle/>
          <a:p>
            <a:r>
              <a:rPr lang="en-US" dirty="0" smtClean="0"/>
              <a:t>High Performance computing</a:t>
            </a:r>
          </a:p>
          <a:p>
            <a:pPr lvl="1"/>
            <a:r>
              <a:rPr lang="en-US" dirty="0" smtClean="0"/>
              <a:t>Performance vs. scalability</a:t>
            </a:r>
          </a:p>
          <a:p>
            <a:pPr lvl="1"/>
            <a:r>
              <a:rPr lang="en-US" dirty="0" smtClean="0"/>
              <a:t>Mainly realized via parallel computing</a:t>
            </a:r>
          </a:p>
          <a:p>
            <a:r>
              <a:rPr lang="en-US" dirty="0" smtClean="0"/>
              <a:t>High-throughput computing</a:t>
            </a:r>
            <a:endParaRPr lang="en-US" dirty="0"/>
          </a:p>
          <a:p>
            <a:pPr lvl="1"/>
            <a:r>
              <a:rPr lang="en-US" dirty="0"/>
              <a:t>use of many computing resources over long periods of time to accomplish a computational </a:t>
            </a:r>
            <a:r>
              <a:rPr lang="en-US" dirty="0" smtClean="0"/>
              <a:t>task</a:t>
            </a:r>
          </a:p>
          <a:p>
            <a:pPr lvl="1"/>
            <a:r>
              <a:rPr lang="en-US" dirty="0" smtClean="0"/>
              <a:t>Robustness </a:t>
            </a:r>
            <a:r>
              <a:rPr lang="en-US" dirty="0" smtClean="0"/>
              <a:t>and </a:t>
            </a:r>
            <a:r>
              <a:rPr lang="en-US" dirty="0"/>
              <a:t>reliability of jobs over a long-time scale</a:t>
            </a:r>
            <a:endParaRPr lang="en-US" dirty="0" smtClean="0"/>
          </a:p>
          <a:p>
            <a:r>
              <a:rPr lang="en-US" dirty="0" smtClean="0"/>
              <a:t>Distributed computing</a:t>
            </a:r>
          </a:p>
          <a:p>
            <a:pPr marL="742950" lvl="2" indent="-342900"/>
            <a:r>
              <a:rPr lang="en-US" sz="2400" dirty="0" smtClean="0">
                <a:solidFill>
                  <a:schemeClr val="tx2">
                    <a:lumMod val="75000"/>
                  </a:schemeClr>
                </a:solidFill>
              </a:rPr>
              <a:t>Grid computing</a:t>
            </a:r>
          </a:p>
          <a:p>
            <a:pPr marL="742950" lvl="2" indent="-342900"/>
            <a:r>
              <a:rPr lang="en-US" sz="2400" dirty="0" smtClean="0">
                <a:solidFill>
                  <a:schemeClr val="tx2">
                    <a:lumMod val="75000"/>
                  </a:schemeClr>
                </a:solidFill>
              </a:rPr>
              <a:t>Cloud </a:t>
            </a:r>
            <a:r>
              <a:rPr lang="en-US" sz="2400" dirty="0" smtClean="0">
                <a:solidFill>
                  <a:schemeClr val="tx2">
                    <a:lumMod val="75000"/>
                  </a:schemeClr>
                </a:solidFill>
              </a:rPr>
              <a:t>computing</a:t>
            </a:r>
          </a:p>
          <a:p>
            <a:pPr marL="742950" lvl="2" indent="-342900"/>
            <a:r>
              <a:rPr lang="en-US" sz="2400" dirty="0" smtClean="0">
                <a:solidFill>
                  <a:schemeClr val="tx2">
                    <a:lumMod val="75000"/>
                  </a:schemeClr>
                </a:solidFill>
              </a:rPr>
              <a:t>Distributed databases</a:t>
            </a:r>
            <a:endParaRPr lang="en-US" sz="2400" dirty="0">
              <a:solidFill>
                <a:schemeClr val="tx2">
                  <a:lumMod val="75000"/>
                </a:schemeClr>
              </a:solidFill>
            </a:endParaRP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spTree>
    <p:extLst>
      <p:ext uri="{BB962C8B-B14F-4D97-AF65-F5344CB8AC3E}">
        <p14:creationId xmlns:p14="http://schemas.microsoft.com/office/powerpoint/2010/main" val="39909286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Executive.thmx</Template>
  <TotalTime>7060</TotalTime>
  <Words>3999</Words>
  <Application>Microsoft Office PowerPoint</Application>
  <PresentationFormat>On-screen Show (4:3)</PresentationFormat>
  <Paragraphs>651</Paragraphs>
  <Slides>80</Slides>
  <Notes>52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80</vt:i4>
      </vt:variant>
    </vt:vector>
  </HeadingPairs>
  <TitlesOfParts>
    <vt:vector size="95" baseType="lpstr">
      <vt:lpstr>ＭＳ Ｐゴシック</vt:lpstr>
      <vt:lpstr>黑体</vt:lpstr>
      <vt:lpstr>宋体</vt:lpstr>
      <vt:lpstr>宋体</vt:lpstr>
      <vt:lpstr>Arial</vt:lpstr>
      <vt:lpstr>Calibri</vt:lpstr>
      <vt:lpstr>Candara</vt:lpstr>
      <vt:lpstr>Century Gothic</vt:lpstr>
      <vt:lpstr>Courier New</vt:lpstr>
      <vt:lpstr>Franklin Gothic Book</vt:lpstr>
      <vt:lpstr>Microsoft Sans Serif</vt:lpstr>
      <vt:lpstr>Tahoma</vt:lpstr>
      <vt:lpstr>Times New Roman</vt:lpstr>
      <vt:lpstr>Wingdings</vt:lpstr>
      <vt:lpstr>Executive</vt:lpstr>
      <vt:lpstr>High performance computing, cyberinfrastructure and GIS</vt:lpstr>
      <vt:lpstr>Outline</vt:lpstr>
      <vt:lpstr>PowerPoint Presentation</vt:lpstr>
      <vt:lpstr>Simple Geospatial Scenarios</vt:lpstr>
      <vt:lpstr>Simple Geospatial Scenarios</vt:lpstr>
      <vt:lpstr>Geospatial Big Data: New York Taxi Data</vt:lpstr>
      <vt:lpstr>What does data look like? </vt:lpstr>
      <vt:lpstr>Geospatial Big Data: New York Taxi Data</vt:lpstr>
      <vt:lpstr>Computing Platforms</vt:lpstr>
      <vt:lpstr>High Performance Computing</vt:lpstr>
      <vt:lpstr>Development of supercomputers</vt:lpstr>
      <vt:lpstr>Development of supercomputers</vt:lpstr>
      <vt:lpstr>HPC Applications</vt:lpstr>
      <vt:lpstr>Parallel Computing</vt:lpstr>
      <vt:lpstr>Why Parallel</vt:lpstr>
      <vt:lpstr>Parallel Computing Platform</vt:lpstr>
      <vt:lpstr>Parallel Computers</vt:lpstr>
      <vt:lpstr>Parallel Programming Models</vt:lpstr>
      <vt:lpstr>Multi-threading</vt:lpstr>
      <vt:lpstr>Message Passing</vt:lpstr>
      <vt:lpstr>Hybrid model</vt:lpstr>
      <vt:lpstr>Scalability of Parallel Computing</vt:lpstr>
      <vt:lpstr>Data Parallelism</vt:lpstr>
      <vt:lpstr>Data Parallelism</vt:lpstr>
      <vt:lpstr>Task Parallelism</vt:lpstr>
      <vt:lpstr>Task Parallelism</vt:lpstr>
      <vt:lpstr>Hybrid Data-Task Parallelism</vt:lpstr>
      <vt:lpstr>Distributed Computing</vt:lpstr>
      <vt:lpstr>Node</vt:lpstr>
      <vt:lpstr>Cluster</vt:lpstr>
      <vt:lpstr>Grid</vt:lpstr>
      <vt:lpstr>Grid Computing</vt:lpstr>
      <vt:lpstr>PowerPoint Presentation</vt:lpstr>
      <vt:lpstr>PowerPoint Presentation</vt:lpstr>
      <vt:lpstr>XSEDE</vt:lpstr>
      <vt:lpstr>XSEDE Resources</vt:lpstr>
      <vt:lpstr>Cloud Computing</vt:lpstr>
      <vt:lpstr>Architectural Model</vt:lpstr>
      <vt:lpstr>Cloud Computing Services</vt:lpstr>
      <vt:lpstr>Essential Characteristics of Cloud Computing</vt:lpstr>
      <vt:lpstr>Cloud Consumer</vt:lpstr>
      <vt:lpstr>Cloud Provider</vt:lpstr>
      <vt:lpstr>PowerPoint Presentation</vt:lpstr>
      <vt:lpstr>Cloud Auditor</vt:lpstr>
      <vt:lpstr>Cloud Broker</vt:lpstr>
      <vt:lpstr>Cloud Carrier</vt:lpstr>
      <vt:lpstr>PowerPoint Presentation</vt:lpstr>
      <vt:lpstr>Geospatial Cloud Services</vt:lpstr>
      <vt:lpstr>Types of clouds</vt:lpstr>
      <vt:lpstr>Public Cloud</vt:lpstr>
      <vt:lpstr>Public Cloud</vt:lpstr>
      <vt:lpstr>Private cloud</vt:lpstr>
      <vt:lpstr>Community Cloud </vt:lpstr>
      <vt:lpstr>Hybrid Cloud</vt:lpstr>
      <vt:lpstr>PowerPoint Presentation</vt:lpstr>
      <vt:lpstr>PowerPoint Presentation</vt:lpstr>
      <vt:lpstr>What is OpenStack?</vt:lpstr>
      <vt:lpstr>Benefits of OpenStack</vt:lpstr>
      <vt:lpstr>OpenStack Components</vt:lpstr>
      <vt:lpstr>Horizon the OpenStack Dashboard</vt:lpstr>
      <vt:lpstr>OpenStack on ROGER</vt:lpstr>
      <vt:lpstr>Current Utilization</vt:lpstr>
      <vt:lpstr>Create New Instance</vt:lpstr>
      <vt:lpstr>Available Machine Sizes</vt:lpstr>
      <vt:lpstr>Available Images</vt:lpstr>
      <vt:lpstr>Distributed Computing using Hadoop</vt:lpstr>
      <vt:lpstr>Hadoop Architecture</vt:lpstr>
      <vt:lpstr>PowerPoint Presentation</vt:lpstr>
      <vt:lpstr>Spark</vt:lpstr>
      <vt:lpstr>Useful resources and links</vt:lpstr>
      <vt:lpstr>cyberinfrastructure</vt:lpstr>
      <vt:lpstr>CyberInfrastructure Resources</vt:lpstr>
      <vt:lpstr>CyberGIS ROGER</vt:lpstr>
      <vt:lpstr>Why ROGER?</vt:lpstr>
      <vt:lpstr>ROGER: Overview</vt:lpstr>
      <vt:lpstr>ROGER: File system</vt:lpstr>
      <vt:lpstr>ROGER for this class</vt:lpstr>
      <vt:lpstr>Discussion on ROGER Resources</vt:lpstr>
      <vt:lpstr>Register to ROGER</vt:lpstr>
      <vt:lpstr>Reference</vt:lpstr>
    </vt:vector>
  </TitlesOfParts>
  <Manager/>
  <Company>UIUC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Johnathan Rush;Shaowen Wang</dc:creator>
  <cp:keywords>EOT;GTKCG;Training</cp:keywords>
  <dc:description/>
  <cp:lastModifiedBy>Yin, Junjun</cp:lastModifiedBy>
  <cp:revision>1543</cp:revision>
  <cp:lastPrinted>2013-09-23T17:54:31Z</cp:lastPrinted>
  <dcterms:created xsi:type="dcterms:W3CDTF">2012-09-19T16:58:51Z</dcterms:created>
  <dcterms:modified xsi:type="dcterms:W3CDTF">2016-01-26T17:26:09Z</dcterms:modified>
  <cp:category/>
</cp:coreProperties>
</file>